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3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1270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335521996060417E-2"/>
                  <c:y val="4.336554751244228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1 423</a:t>
                    </a:r>
                    <a:r>
                      <a:rPr lang="en-US" baseline="0" dirty="0" smtClean="0"/>
                      <a:t> 734</a:t>
                    </a:r>
                    <a:endParaRPr lang="en-US" dirty="0"/>
                  </a:p>
                </c:rich>
              </c:tx>
              <c:spPr>
                <a:noFill/>
                <a:ln w="25308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6.543468369210842E-2"/>
                  <c:y val="-3.1027628444166531E-2"/>
                </c:manualLayout>
              </c:layout>
              <c:spPr>
                <a:noFill/>
                <a:ln w="2530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253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1423734</c:v>
                </c:pt>
                <c:pt idx="1">
                  <c:v>1432916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7780695994747208E-2"/>
                  <c:y val="4.9992522887135201E-3"/>
                </c:manualLayout>
              </c:layout>
              <c:spPr>
                <a:noFill/>
                <a:ln w="2530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7.1941874003223077E-2"/>
                  <c:y val="-6.5040639303392562E-3"/>
                </c:manualLayout>
              </c:layout>
              <c:spPr>
                <a:noFill/>
                <a:ln w="2530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2530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1509155.5</c:v>
                </c:pt>
                <c:pt idx="1">
                  <c:v>1445192.7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667648"/>
        <c:axId val="244673920"/>
        <c:axId val="0"/>
      </c:bar3DChart>
      <c:catAx>
        <c:axId val="244667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673920"/>
        <c:crosses val="autoZero"/>
        <c:auto val="1"/>
        <c:lblAlgn val="ctr"/>
        <c:lblOffset val="100"/>
        <c:noMultiLvlLbl val="0"/>
      </c:catAx>
      <c:valAx>
        <c:axId val="2446739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466764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87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38730479222115"/>
          <c:y val="0.24618412563200834"/>
          <c:w val="0.74162257495590833"/>
          <c:h val="0.6924968234299986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80" mc:Ignorable="a14" a14:legacySpreadsheetColorIndex="21"/>
                </a:gs>
                <a:gs pos="100000">
                  <a:srgbClr xmlns:mc="http://schemas.openxmlformats.org/markup-compatibility/2006" xmlns:a14="http://schemas.microsoft.com/office/drawing/2010/main" val="3366FF" mc:Ignorable="a14" a14:legacySpreadsheetColorIndex="48"/>
                </a:gs>
              </a:gsLst>
              <a:path path="rect">
                <a:fillToRect t="100000" r="100000"/>
              </a:path>
            </a:gradFill>
            <a:ln w="1172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2019г. факт</c:v>
                </c:pt>
                <c:pt idx="1">
                  <c:v>2020 г. факт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399461</c:v>
                </c:pt>
                <c:pt idx="1">
                  <c:v>344081.6</c:v>
                </c:pt>
              </c:numCache>
            </c:numRef>
          </c:val>
        </c:ser>
        <c:ser>
          <c:idx val="1"/>
          <c:order val="1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100000">
                  <a:srgbClr xmlns:mc="http://schemas.openxmlformats.org/markup-compatibility/2006" xmlns:a14="http://schemas.microsoft.com/office/drawing/2010/main" val="993366" mc:Ignorable="a14" a14:legacySpreadsheetColorIndex="61"/>
                </a:gs>
              </a:gsLst>
              <a:path path="rect">
                <a:fillToRect l="50000" t="50000" r="50000" b="50000"/>
              </a:path>
            </a:gradFill>
            <a:ln w="1172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2019г. факт</c:v>
                </c:pt>
                <c:pt idx="1">
                  <c:v>2020 г. факт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50000">
                  <a:srgbClr val="90E0B2"/>
                </a:gs>
                <a:gs pos="100000">
                  <a:srgbClr val="92D050"/>
                </a:gs>
              </a:gsLst>
              <a:lin ang="5400000" scaled="1"/>
            </a:gradFill>
          </c:spPr>
          <c:invertIfNegative val="0"/>
          <c:dLbls>
            <c:spPr>
              <a:noFill/>
              <a:ln w="2356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2019г. факт</c:v>
                </c:pt>
                <c:pt idx="1">
                  <c:v>2020 г. факт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1087891</c:v>
                </c:pt>
                <c:pt idx="1">
                  <c:v>1088834.8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4673528"/>
        <c:axId val="244668824"/>
        <c:axId val="0"/>
      </c:bar3DChart>
      <c:catAx>
        <c:axId val="244673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9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4668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466882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44673528"/>
        <c:crosses val="autoZero"/>
        <c:crossBetween val="between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099504613447525"/>
          <c:y val="0.42106987913379301"/>
          <c:w val="0.19828352405288305"/>
          <c:h val="0.28135050811066264"/>
        </c:manualLayout>
      </c:layout>
      <c:overlay val="0"/>
      <c:spPr>
        <a:noFill/>
        <a:ln w="23448">
          <a:noFill/>
        </a:ln>
      </c:spPr>
      <c:txPr>
        <a:bodyPr/>
        <a:lstStyle/>
        <a:p>
          <a:pPr>
            <a:defRPr sz="15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444255338975301E-2"/>
          <c:y val="0.18888816925792043"/>
          <c:w val="0.80966347862920274"/>
          <c:h val="0.807488384305153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64"/>
          <c:dPt>
            <c:idx val="0"/>
            <c:bubble3D val="0"/>
            <c:explosion val="1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EF81E5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6887917335784239"/>
                  <c:y val="2.92113601561271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28996573477603E-2"/>
                  <c:y val="0.157431128852851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527579014600365E-2"/>
                  <c:y val="-0.10274748363650756"/>
                </c:manualLayout>
              </c:layout>
              <c:spPr>
                <a:noFill/>
                <a:ln w="2191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989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1.0529624861531093E-2"/>
                  <c:y val="-7.89157044905947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903647069517528"/>
                  <c:y val="-1.38961271530536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89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совокупный доход</c:v>
                </c:pt>
                <c:pt idx="3">
                  <c:v>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80.099999999999994</c:v>
                </c:pt>
                <c:pt idx="1">
                  <c:v>7.3</c:v>
                </c:pt>
                <c:pt idx="2">
                  <c:v>6.6</c:v>
                </c:pt>
                <c:pt idx="3">
                  <c:v>3.6</c:v>
                </c:pt>
                <c:pt idx="4" formatCode="0.0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9">
          <a:noFill/>
        </a:ln>
      </c:spPr>
    </c:plotArea>
    <c:plotVisOnly val="1"/>
    <c:dispBlanksAs val="gap"/>
    <c:showDLblsOverMax val="0"/>
  </c:chart>
  <c:txPr>
    <a:bodyPr/>
    <a:lstStyle/>
    <a:p>
      <a:pPr>
        <a:defRPr sz="154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444255338975301E-2"/>
          <c:y val="0.18888816925792043"/>
          <c:w val="0.80966347862920274"/>
          <c:h val="0.807488384305153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explosion val="64"/>
          <c:dPt>
            <c:idx val="0"/>
            <c:bubble3D val="0"/>
            <c:explosion val="1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EF81E5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6887917335784239"/>
                  <c:y val="2.92113601561271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628996573477603E-2"/>
                  <c:y val="0.157431128852851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527579014600365E-2"/>
                  <c:y val="-0.10274748363650756"/>
                </c:manualLayout>
              </c:layout>
              <c:spPr>
                <a:noFill/>
                <a:ln w="2191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989" baseline="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1.0529624861531093E-2"/>
                  <c:y val="-7.89157044905947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903647069517528"/>
                  <c:y val="-1.38961271530536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9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89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совокупный доход</c:v>
                </c:pt>
                <c:pt idx="3">
                  <c:v>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81.599999999999994</c:v>
                </c:pt>
                <c:pt idx="1">
                  <c:v>6.7</c:v>
                </c:pt>
                <c:pt idx="2">
                  <c:v>6.7</c:v>
                </c:pt>
                <c:pt idx="3">
                  <c:v>3.2</c:v>
                </c:pt>
                <c:pt idx="4" formatCode="0.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9">
          <a:noFill/>
        </a:ln>
      </c:spPr>
    </c:plotArea>
    <c:plotVisOnly val="1"/>
    <c:dispBlanksAs val="gap"/>
    <c:showDLblsOverMax val="0"/>
  </c:chart>
  <c:txPr>
    <a:bodyPr/>
    <a:lstStyle/>
    <a:p>
      <a:pPr>
        <a:defRPr sz="154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07261558751552E-2"/>
          <c:y val="0.12365692057808444"/>
          <c:w val="0.88433341635875573"/>
          <c:h val="0.87634317515359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20E7EC"/>
              </a:soli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9.2899400066659157E-2"/>
                  <c:y val="-1.4125482481621116E-2"/>
                </c:manualLayout>
              </c:layout>
              <c:tx>
                <c:rich>
                  <a:bodyPr/>
                  <a:lstStyle/>
                  <a:p>
                    <a:pPr>
                      <a:defRPr sz="1579" b="1" i="0" baseline="0"/>
                    </a:pPr>
                    <a:r>
                      <a:rPr lang="en-US" sz="1584" b="1" i="0" baseline="0" dirty="0" smtClean="0"/>
                      <a:t>74%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211028523712422E-3"/>
                  <c:y val="4.2820046914397676E-2"/>
                </c:manualLayout>
              </c:layout>
              <c:tx>
                <c:rich>
                  <a:bodyPr/>
                  <a:lstStyle/>
                  <a:p>
                    <a:pPr>
                      <a:defRPr sz="1579" b="1" i="0" baseline="0"/>
                    </a:pPr>
                    <a:r>
                      <a:rPr lang="en-US" sz="1584" b="1" i="0" baseline="0" dirty="0" smtClean="0"/>
                      <a:t>4%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2951390535193"/>
                      <c:h val="0.2454181708772315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2861011981628214E-2"/>
                  <c:y val="8.7044843512809177E-3"/>
                </c:manualLayout>
              </c:layout>
              <c:tx>
                <c:rich>
                  <a:bodyPr/>
                  <a:lstStyle/>
                  <a:p>
                    <a:pPr>
                      <a:defRPr sz="1579" b="1" i="0" baseline="0"/>
                    </a:pPr>
                    <a:r>
                      <a:rPr lang="en-US" sz="1584" b="1" i="0" baseline="0" dirty="0" smtClean="0"/>
                      <a:t>9%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966226119432284E-2"/>
                  <c:y val="1.8606712554660836E-2"/>
                </c:manualLayout>
              </c:layout>
              <c:tx>
                <c:rich>
                  <a:bodyPr/>
                  <a:lstStyle/>
                  <a:p>
                    <a:pPr>
                      <a:defRPr sz="1579" b="1" i="0" baseline="0"/>
                    </a:pPr>
                    <a:r>
                      <a:rPr lang="en-US" sz="1584" b="1" i="0" baseline="0" dirty="0" smtClean="0"/>
                      <a:t>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5094484745994"/>
                      <c:h val="0.1158005693376601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3194232898853522"/>
                  <c:y val="4.0415934285734409E-2"/>
                </c:manualLayout>
              </c:layout>
              <c:tx>
                <c:rich>
                  <a:bodyPr/>
                  <a:lstStyle/>
                  <a:p>
                    <a:pPr>
                      <a:defRPr sz="1579" b="1" i="0" baseline="0"/>
                    </a:pPr>
                    <a:r>
                      <a:rPr lang="en-US" sz="1584" b="1" i="0" baseline="0" dirty="0" smtClean="0"/>
                      <a:t>6%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3">
                  <c:v>Кв. 3</c:v>
                </c:pt>
                <c:pt idx="4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_-* #,##0.0_р_._-;\-* #,##0.0_р_._-;_-* &quot;-&quot;??_р_._-;_-@_-">
                  <c:v>74</c:v>
                </c:pt>
                <c:pt idx="1">
                  <c:v>4</c:v>
                </c:pt>
                <c:pt idx="2" formatCode="_-* #,##0.0_р_._-;\-* #,##0.0_р_._-;_-* &quot;-&quot;??_р_._-;_-@_-">
                  <c:v>9</c:v>
                </c:pt>
                <c:pt idx="3">
                  <c:v>6</c:v>
                </c:pt>
                <c:pt idx="4" formatCode="_-* #,##0.0_р_._-;\-* #,##0.0_р_._-;_-* &quot;-&quot;??_р_._-;_-@_-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661">
          <a:noFill/>
        </a:ln>
      </c:spPr>
    </c:plotArea>
    <c:plotVisOnly val="1"/>
    <c:dispBlanksAs val="gap"/>
    <c:showDLblsOverMax val="0"/>
  </c:chart>
  <c:txPr>
    <a:bodyPr/>
    <a:lstStyle/>
    <a:p>
      <a:pPr>
        <a:defRPr sz="1666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591933860007814E-2"/>
          <c:y val="0.14235005081025259"/>
          <c:w val="0.80633077088313354"/>
          <c:h val="0.76520633363748747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20E7EC"/>
              </a:soli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5202817227239284E-2"/>
                  <c:y val="0.25129779931354734"/>
                </c:manualLayout>
              </c:layout>
              <c:tx>
                <c:rich>
                  <a:bodyPr/>
                  <a:lstStyle/>
                  <a:p>
                    <a:pPr>
                      <a:defRPr sz="1684" b="1" i="0" baseline="0"/>
                    </a:pPr>
                    <a:r>
                      <a:rPr lang="en-US" sz="1692" b="1" i="0" baseline="0" dirty="0" smtClean="0"/>
                      <a:t>70,2%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05554876147733E-2"/>
                  <c:y val="0.22945164546739341"/>
                </c:manualLayout>
              </c:layout>
              <c:tx>
                <c:rich>
                  <a:bodyPr/>
                  <a:lstStyle/>
                  <a:p>
                    <a:pPr>
                      <a:defRPr sz="1684" b="1" i="0" baseline="0"/>
                    </a:pPr>
                    <a:r>
                      <a:rPr lang="en-US" sz="1692" b="1" i="0" baseline="0" dirty="0" smtClean="0"/>
                      <a:t>3,7%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835606981855901E-2"/>
                  <c:y val="-0.19880562504469967"/>
                </c:manualLayout>
              </c:layout>
              <c:tx>
                <c:rich>
                  <a:bodyPr/>
                  <a:lstStyle/>
                  <a:p>
                    <a:pPr>
                      <a:defRPr sz="1684" b="1" i="0" baseline="0"/>
                    </a:pPr>
                    <a:r>
                      <a:rPr lang="en-US" sz="1692" b="1" i="0" baseline="0" dirty="0" smtClean="0"/>
                      <a:t>2 %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62544694648107E-3"/>
                  <c:y val="-0.2787038158691702"/>
                </c:manualLayout>
              </c:layout>
              <c:tx>
                <c:rich>
                  <a:bodyPr/>
                  <a:lstStyle/>
                  <a:p>
                    <a:pPr>
                      <a:defRPr sz="1684" b="1" i="0" baseline="0"/>
                    </a:pPr>
                    <a:r>
                      <a:rPr lang="en-US" sz="1692" b="1" i="0" baseline="0" dirty="0" smtClean="0"/>
                      <a:t>16,0 %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512878974678251E-2"/>
                  <c:y val="-2.4257671247841648E-2"/>
                </c:manualLayout>
              </c:layout>
              <c:tx>
                <c:rich>
                  <a:bodyPr/>
                  <a:lstStyle/>
                  <a:p>
                    <a:pPr>
                      <a:defRPr sz="1684" b="1" i="0" baseline="0"/>
                    </a:pPr>
                    <a:r>
                      <a:rPr lang="en-US" sz="1692" b="1" i="0" baseline="0" dirty="0" smtClean="0"/>
                      <a:t>8,1%</a:t>
                    </a:r>
                    <a:endParaRPr lang="en-US" sz="1700" b="1" i="0" baseline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9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84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Лист1!$A$2:$A$6</c:f>
              <c:numCache>
                <c:formatCode>General</c:formatCode>
                <c:ptCount val="5"/>
                <c:pt idx="0" formatCode="_-* #,##0.0_р_._-;\-* #,##0.0_р_._-;_-* &quot;-&quot;??_р_._-;_-@_-">
                  <c:v>70.2</c:v>
                </c:pt>
                <c:pt idx="1">
                  <c:v>3.7</c:v>
                </c:pt>
                <c:pt idx="2" formatCode="_-* #,##0.0_р_._-;\-* #,##0.0_р_._-;_-* &quot;-&quot;??_р_._-;_-@_-">
                  <c:v>2</c:v>
                </c:pt>
                <c:pt idx="3">
                  <c:v>16</c:v>
                </c:pt>
                <c:pt idx="4" formatCode="_-* #,##0.0_р_._-;\-* #,##0.0_р_._-;_-* &quot;-&quot;??_р_._-;_-@_-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sz="177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9849384563636"/>
          <c:y val="0.13787815996684621"/>
          <c:w val="0.74640479443121044"/>
          <c:h val="0.60890917440440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6"/>
            <c:spPr>
              <a:solidFill>
                <a:srgbClr val="0000FF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5.427956960825963E-2"/>
                  <c:y val="-7.5209619067886785E-2"/>
                </c:manualLayout>
              </c:layout>
              <c:spPr>
                <a:noFill/>
                <a:ln w="2522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659639319278639"/>
                      <c:h val="0.213456614509246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980819529206628"/>
                  <c:y val="0.1508641256258329"/>
                </c:manualLayout>
              </c:layout>
              <c:spPr>
                <a:noFill/>
                <a:ln w="2522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5659639319278641"/>
                      <c:h val="0.213456614509246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6411453363447273E-2"/>
                  <c:y val="-0.21167784859040556"/>
                </c:manualLayout>
              </c:layout>
              <c:spPr>
                <a:noFill/>
                <a:ln w="2522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099046468363205"/>
                      <c:h val="0.213456614509246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5496982885857663E-2"/>
                  <c:y val="-0.13603902286040703"/>
                </c:manualLayout>
              </c:layout>
              <c:spPr>
                <a:noFill/>
                <a:ln w="25223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 w="25223">
                <a:noFill/>
              </a:ln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ИМТ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28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59">
          <a:noFill/>
        </a:ln>
      </c:spPr>
    </c:plotArea>
    <c:plotVisOnly val="1"/>
    <c:dispBlanksAs val="gap"/>
    <c:showDLblsOverMax val="0"/>
  </c:chart>
  <c:txPr>
    <a:bodyPr/>
    <a:lstStyle/>
    <a:p>
      <a:pPr>
        <a:defRPr sz="1967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DE91-3F66-4BE0-B5DC-57F56BE02F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9D5A6-4B67-4C80-BA9F-2C800EC9B5E5}">
      <dgm:prSet/>
      <dgm:spPr>
        <a:noFill/>
      </dgm:spPr>
      <dgm:t>
        <a:bodyPr/>
        <a:lstStyle/>
        <a:p>
          <a:pPr algn="ctr" rtl="0"/>
          <a:r>
            <a:rPr lang="ru-RU" b="1" i="1" dirty="0" smtClean="0"/>
            <a:t>Доходы бюджета ГО Карпинск</a:t>
          </a:r>
          <a:endParaRPr lang="ru-RU" dirty="0"/>
        </a:p>
      </dgm:t>
    </dgm:pt>
    <dgm:pt modelId="{A4D62A46-C5AD-4082-8201-AAC8F0A83355}" type="parTrans" cxnId="{02F7BE00-1230-4BBC-B542-C8031008CDCA}">
      <dgm:prSet/>
      <dgm:spPr/>
      <dgm:t>
        <a:bodyPr/>
        <a:lstStyle/>
        <a:p>
          <a:endParaRPr lang="ru-RU"/>
        </a:p>
      </dgm:t>
    </dgm:pt>
    <dgm:pt modelId="{8FB28F34-E90D-47CF-AE9C-21FF8C76B340}" type="sibTrans" cxnId="{02F7BE00-1230-4BBC-B542-C8031008CDCA}">
      <dgm:prSet/>
      <dgm:spPr/>
      <dgm:t>
        <a:bodyPr/>
        <a:lstStyle/>
        <a:p>
          <a:endParaRPr lang="ru-RU"/>
        </a:p>
      </dgm:t>
    </dgm:pt>
    <dgm:pt modelId="{5088AA7A-A8D6-4FC0-9636-5283A0D0E3FA}" type="pres">
      <dgm:prSet presAssocID="{DCAADE91-3F66-4BE0-B5DC-57F56BE02F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7CF7AE-7203-4BE7-8CBC-997C2AA0AE84}" type="pres">
      <dgm:prSet presAssocID="{2A79D5A6-4B67-4C80-BA9F-2C800EC9B5E5}" presName="parentText" presStyleLbl="node1" presStyleIdx="0" presStyleCnt="1" custLinFactNeighborX="-8" custLinFactNeighborY="-39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9A009-80AE-45D6-B0ED-2A04A38C0114}" type="presOf" srcId="{2A79D5A6-4B67-4C80-BA9F-2C800EC9B5E5}" destId="{7E7CF7AE-7203-4BE7-8CBC-997C2AA0AE84}" srcOrd="0" destOrd="0" presId="urn:microsoft.com/office/officeart/2005/8/layout/vList2"/>
    <dgm:cxn modelId="{02F7BE00-1230-4BBC-B542-C8031008CDCA}" srcId="{DCAADE91-3F66-4BE0-B5DC-57F56BE02F3E}" destId="{2A79D5A6-4B67-4C80-BA9F-2C800EC9B5E5}" srcOrd="0" destOrd="0" parTransId="{A4D62A46-C5AD-4082-8201-AAC8F0A83355}" sibTransId="{8FB28F34-E90D-47CF-AE9C-21FF8C76B340}"/>
    <dgm:cxn modelId="{08B08805-EB3B-41DB-86BC-A135143E777C}" type="presOf" srcId="{DCAADE91-3F66-4BE0-B5DC-57F56BE02F3E}" destId="{5088AA7A-A8D6-4FC0-9636-5283A0D0E3FA}" srcOrd="0" destOrd="0" presId="urn:microsoft.com/office/officeart/2005/8/layout/vList2"/>
    <dgm:cxn modelId="{6BCA6F4D-047B-4BFE-A7FD-DECC2FD0F35D}" type="presParOf" srcId="{5088AA7A-A8D6-4FC0-9636-5283A0D0E3FA}" destId="{7E7CF7AE-7203-4BE7-8CBC-997C2AA0AE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7EB7B-0777-4D86-952F-AC3FA6222771}" type="doc">
      <dgm:prSet loTypeId="urn:microsoft.com/office/officeart/2005/8/layout/vList5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33F60F4-F5E2-49C5-9506-CF1321BB10C9}">
      <dgm:prSet/>
      <dgm:spPr>
        <a:noFill/>
      </dgm:spPr>
      <dgm:t>
        <a:bodyPr/>
        <a:lstStyle/>
        <a:p>
          <a:pPr rtl="0"/>
          <a:r>
            <a:rPr lang="ru-RU" b="1" dirty="0" smtClean="0"/>
            <a:t>Структура и динамика налоговых доходов</a:t>
          </a:r>
          <a:endParaRPr lang="ru-RU" dirty="0"/>
        </a:p>
      </dgm:t>
    </dgm:pt>
    <dgm:pt modelId="{E569CB98-859C-4892-8BA3-B2DAE43DF972}" type="parTrans" cxnId="{F17A0024-4983-4B3E-A6C3-D314483A4F16}">
      <dgm:prSet/>
      <dgm:spPr/>
      <dgm:t>
        <a:bodyPr/>
        <a:lstStyle/>
        <a:p>
          <a:endParaRPr lang="ru-RU"/>
        </a:p>
      </dgm:t>
    </dgm:pt>
    <dgm:pt modelId="{DBB647E6-C28C-4F93-A9F1-ACDC69877577}" type="sibTrans" cxnId="{F17A0024-4983-4B3E-A6C3-D314483A4F16}">
      <dgm:prSet/>
      <dgm:spPr/>
      <dgm:t>
        <a:bodyPr/>
        <a:lstStyle/>
        <a:p>
          <a:endParaRPr lang="ru-RU"/>
        </a:p>
      </dgm:t>
    </dgm:pt>
    <dgm:pt modelId="{59A2263B-4982-406B-A0B0-36DC4B96817F}" type="pres">
      <dgm:prSet presAssocID="{C887EB7B-0777-4D86-952F-AC3FA62227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E7C26-1F9F-4D53-B64D-914DD45C682A}" type="pres">
      <dgm:prSet presAssocID="{E33F60F4-F5E2-49C5-9506-CF1321BB10C9}" presName="linNode" presStyleCnt="0"/>
      <dgm:spPr/>
    </dgm:pt>
    <dgm:pt modelId="{E266C466-6516-4BC6-962D-DE60F6E196EA}" type="pres">
      <dgm:prSet presAssocID="{E33F60F4-F5E2-49C5-9506-CF1321BB10C9}" presName="parentText" presStyleLbl="node1" presStyleIdx="0" presStyleCnt="1" custScaleX="272728" custLinFactNeighborX="-4939" custLinFactNeighborY="-42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A0024-4983-4B3E-A6C3-D314483A4F16}" srcId="{C887EB7B-0777-4D86-952F-AC3FA6222771}" destId="{E33F60F4-F5E2-49C5-9506-CF1321BB10C9}" srcOrd="0" destOrd="0" parTransId="{E569CB98-859C-4892-8BA3-B2DAE43DF972}" sibTransId="{DBB647E6-C28C-4F93-A9F1-ACDC69877577}"/>
    <dgm:cxn modelId="{58FCA83E-1792-4DAC-9BC5-56D0760D680F}" type="presOf" srcId="{C887EB7B-0777-4D86-952F-AC3FA6222771}" destId="{59A2263B-4982-406B-A0B0-36DC4B96817F}" srcOrd="0" destOrd="0" presId="urn:microsoft.com/office/officeart/2005/8/layout/vList5"/>
    <dgm:cxn modelId="{E61530B8-7793-47A2-8A88-E31CF2FF8E4F}" type="presOf" srcId="{E33F60F4-F5E2-49C5-9506-CF1321BB10C9}" destId="{E266C466-6516-4BC6-962D-DE60F6E196EA}" srcOrd="0" destOrd="0" presId="urn:microsoft.com/office/officeart/2005/8/layout/vList5"/>
    <dgm:cxn modelId="{0E5AE07D-D06B-4483-9EDD-F4AA46863743}" type="presParOf" srcId="{59A2263B-4982-406B-A0B0-36DC4B96817F}" destId="{700E7C26-1F9F-4D53-B64D-914DD45C682A}" srcOrd="0" destOrd="0" presId="urn:microsoft.com/office/officeart/2005/8/layout/vList5"/>
    <dgm:cxn modelId="{4DAC28EC-32CF-4792-AA85-10334DD64F61}" type="presParOf" srcId="{700E7C26-1F9F-4D53-B64D-914DD45C682A}" destId="{E266C466-6516-4BC6-962D-DE60F6E196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6AEF0-B865-49D7-842E-5909F9E7A0A4}" type="doc">
      <dgm:prSet loTypeId="urn:microsoft.com/office/officeart/2005/8/layout/vList3#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91C9833-E0E0-4129-AF3E-E75193943555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r>
            <a:rPr lang="ru-RU" sz="1800" b="1" dirty="0" smtClean="0"/>
            <a:t>ДОТАЦИИ БЮДЖЕТАМ ГОРОДСКИХ ОКРУГОВ НА ВЫРАВНИВАНИЕ БЮДЖЕТНОЙ ОБЕСПЕЧЕННОСТИ </a:t>
          </a:r>
        </a:p>
        <a:p>
          <a:r>
            <a:rPr lang="ru-RU" sz="1800" b="1" dirty="0" smtClean="0"/>
            <a:t>365 602</a:t>
          </a:r>
          <a:endParaRPr lang="ru-RU" sz="1800" b="1" dirty="0"/>
        </a:p>
      </dgm:t>
    </dgm:pt>
    <dgm:pt modelId="{4B312D04-92BF-4643-8953-CA59A3BF4D9D}" type="parTrans" cxnId="{8DCA0CF9-5810-480C-9EA6-0B07E11B9A90}">
      <dgm:prSet/>
      <dgm:spPr/>
      <dgm:t>
        <a:bodyPr/>
        <a:lstStyle/>
        <a:p>
          <a:endParaRPr lang="ru-RU"/>
        </a:p>
      </dgm:t>
    </dgm:pt>
    <dgm:pt modelId="{1BDE3723-CDE4-4D12-98FC-679E18D77C4E}" type="sibTrans" cxnId="{8DCA0CF9-5810-480C-9EA6-0B07E11B9A90}">
      <dgm:prSet/>
      <dgm:spPr/>
      <dgm:t>
        <a:bodyPr/>
        <a:lstStyle/>
        <a:p>
          <a:endParaRPr lang="ru-RU"/>
        </a:p>
      </dgm:t>
    </dgm:pt>
    <dgm:pt modelId="{8D3C6785-2581-4CC9-B728-1E9592B167CF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ru-RU" sz="1600" b="1" dirty="0" smtClean="0"/>
        </a:p>
        <a:p>
          <a:pPr algn="ctr"/>
          <a:r>
            <a:rPr lang="ru-RU" sz="2400" b="1" dirty="0" smtClean="0"/>
            <a:t>СУБСИДИИ   - 302 960</a:t>
          </a:r>
          <a:endParaRPr lang="ru-RU" sz="2400" b="1" dirty="0"/>
        </a:p>
      </dgm:t>
    </dgm:pt>
    <dgm:pt modelId="{48F7101C-5EF2-4429-B9CC-8900E3A818BE}" type="parTrans" cxnId="{191C4BC4-638B-4E66-9FED-4B465D4EB15D}">
      <dgm:prSet/>
      <dgm:spPr/>
      <dgm:t>
        <a:bodyPr/>
        <a:lstStyle/>
        <a:p>
          <a:endParaRPr lang="ru-RU"/>
        </a:p>
      </dgm:t>
    </dgm:pt>
    <dgm:pt modelId="{D68859A1-957D-4305-8D05-261AE7833966}" type="sibTrans" cxnId="{191C4BC4-638B-4E66-9FED-4B465D4EB15D}">
      <dgm:prSet/>
      <dgm:spPr/>
      <dgm:t>
        <a:bodyPr/>
        <a:lstStyle/>
        <a:p>
          <a:endParaRPr lang="ru-RU"/>
        </a:p>
      </dgm:t>
    </dgm:pt>
    <dgm:pt modelId="{85ADBCD5-1DA1-41D1-A022-D4C652D31021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2400" b="1" dirty="0" smtClean="0"/>
            <a:t>ИНЫЕ МЕЖБЮДЖЕТНЫЕ ТРАНСФЕРТЫ</a:t>
          </a:r>
        </a:p>
        <a:p>
          <a:r>
            <a:rPr lang="ru-RU" sz="2400" b="1" dirty="0" smtClean="0"/>
            <a:t>12 494</a:t>
          </a:r>
          <a:endParaRPr lang="ru-RU" sz="2400" b="1" dirty="0"/>
        </a:p>
      </dgm:t>
    </dgm:pt>
    <dgm:pt modelId="{47FEB15E-AF77-49E1-AA4A-C6BFE55F6623}" type="parTrans" cxnId="{A08561CF-DED1-4D9E-9CBB-B4885E8BE5BD}">
      <dgm:prSet/>
      <dgm:spPr/>
      <dgm:t>
        <a:bodyPr/>
        <a:lstStyle/>
        <a:p>
          <a:endParaRPr lang="ru-RU"/>
        </a:p>
      </dgm:t>
    </dgm:pt>
    <dgm:pt modelId="{ED35838F-6433-4DC0-B087-94D91F0FC6CB}" type="sibTrans" cxnId="{A08561CF-DED1-4D9E-9CBB-B4885E8BE5BD}">
      <dgm:prSet/>
      <dgm:spPr/>
      <dgm:t>
        <a:bodyPr/>
        <a:lstStyle/>
        <a:p>
          <a:endParaRPr lang="ru-RU"/>
        </a:p>
      </dgm:t>
    </dgm:pt>
    <dgm:pt modelId="{D8AAA505-9231-483D-B1A2-95317582F9D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00FF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СУБВЕНЦИИ – 422 849</a:t>
          </a:r>
          <a:endParaRPr lang="ru-RU" sz="2400" b="1" dirty="0">
            <a:solidFill>
              <a:schemeClr val="bg1"/>
            </a:solidFill>
          </a:endParaRPr>
        </a:p>
      </dgm:t>
    </dgm:pt>
    <dgm:pt modelId="{BFA5E1CE-E82D-4A8A-A71C-F63E768FF998}" type="parTrans" cxnId="{1CC71264-ABCC-47C0-ACC4-A81AF84F5CD0}">
      <dgm:prSet/>
      <dgm:spPr/>
      <dgm:t>
        <a:bodyPr/>
        <a:lstStyle/>
        <a:p>
          <a:endParaRPr lang="ru-RU"/>
        </a:p>
      </dgm:t>
    </dgm:pt>
    <dgm:pt modelId="{2D93A76F-0F50-439A-A494-DBC7535D9653}" type="sibTrans" cxnId="{1CC71264-ABCC-47C0-ACC4-A81AF84F5CD0}">
      <dgm:prSet/>
      <dgm:spPr/>
      <dgm:t>
        <a:bodyPr/>
        <a:lstStyle/>
        <a:p>
          <a:endParaRPr lang="ru-RU"/>
        </a:p>
      </dgm:t>
    </dgm:pt>
    <dgm:pt modelId="{33D091E8-7557-4333-8CBE-D9673FC43151}" type="pres">
      <dgm:prSet presAssocID="{EDF6AEF0-B865-49D7-842E-5909F9E7A0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1EC36-1FE0-44B4-8FFD-72890BC1B58A}" type="pres">
      <dgm:prSet presAssocID="{491C9833-E0E0-4129-AF3E-E75193943555}" presName="composite" presStyleCnt="0"/>
      <dgm:spPr/>
    </dgm:pt>
    <dgm:pt modelId="{848AEC0E-3D1E-4A48-A873-DA3215626516}" type="pres">
      <dgm:prSet presAssocID="{491C9833-E0E0-4129-AF3E-E75193943555}" presName="imgShp" presStyleLbl="fgImgPlace1" presStyleIdx="0" presStyleCnt="4" custScaleX="275923" custScaleY="235340" custLinFactNeighborX="-22808" custLinFactNeighborY="275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B8CC9763-B8BC-43B4-AC65-45786C7DFB5A}" type="pres">
      <dgm:prSet presAssocID="{491C9833-E0E0-4129-AF3E-E75193943555}" presName="txShp" presStyleLbl="node1" presStyleIdx="0" presStyleCnt="4" custScaleX="102486" custScaleY="225376" custLinFactNeighborX="-91" custLinFactNeighborY="9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D85C6-CED7-432C-9755-93E74E8E727E}" type="pres">
      <dgm:prSet presAssocID="{1BDE3723-CDE4-4D12-98FC-679E18D77C4E}" presName="spacing" presStyleCnt="0"/>
      <dgm:spPr/>
    </dgm:pt>
    <dgm:pt modelId="{8ADF6D99-ABDA-4537-9E0A-EBF96035463B}" type="pres">
      <dgm:prSet presAssocID="{8D3C6785-2581-4CC9-B728-1E9592B167CF}" presName="composite" presStyleCnt="0"/>
      <dgm:spPr/>
    </dgm:pt>
    <dgm:pt modelId="{7D3162C1-930D-4D93-A78C-A0D89B759502}" type="pres">
      <dgm:prSet presAssocID="{8D3C6785-2581-4CC9-B728-1E9592B167CF}" presName="imgShp" presStyleLbl="fgImgPlace1" presStyleIdx="1" presStyleCnt="4" custScaleX="265725" custScaleY="230160" custLinFactNeighborX="-25357" custLinFactNeighborY="-1056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5E5F90C-0B0C-4AA1-BCE7-7DDCE80E8E38}" type="pres">
      <dgm:prSet presAssocID="{8D3C6785-2581-4CC9-B728-1E9592B167CF}" presName="txShp" presStyleLbl="node1" presStyleIdx="1" presStyleCnt="4" custScaleX="99466" custScaleY="18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1E381-ED50-4BDD-8B77-4AD3D097AD41}" type="pres">
      <dgm:prSet presAssocID="{D68859A1-957D-4305-8D05-261AE7833966}" presName="spacing" presStyleCnt="0"/>
      <dgm:spPr/>
    </dgm:pt>
    <dgm:pt modelId="{E78E8812-4851-4C11-BA68-02FFA39D298E}" type="pres">
      <dgm:prSet presAssocID="{D8AAA505-9231-483D-B1A2-95317582F9D4}" presName="composite" presStyleCnt="0"/>
      <dgm:spPr/>
    </dgm:pt>
    <dgm:pt modelId="{D2BA02A0-5FD5-457E-B131-67A18F31AE14}" type="pres">
      <dgm:prSet presAssocID="{D8AAA505-9231-483D-B1A2-95317582F9D4}" presName="imgShp" presStyleLbl="fgImgPlace1" presStyleIdx="2" presStyleCnt="4" custScaleX="292108" custScaleY="258222" custLinFactNeighborX="-12336" custLinFactNeighborY="-394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0124021-2C88-4052-B667-A07CBEAAB8D1}" type="pres">
      <dgm:prSet presAssocID="{D8AAA505-9231-483D-B1A2-95317582F9D4}" presName="txShp" presStyleLbl="node1" presStyleIdx="2" presStyleCnt="4" custScaleY="191431" custLinFactNeighborX="-1086" custLinFactNeighborY="4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CD4AD-6E43-481F-AC1C-8C7AFB0A90A9}" type="pres">
      <dgm:prSet presAssocID="{2D93A76F-0F50-439A-A494-DBC7535D9653}" presName="spacing" presStyleCnt="0"/>
      <dgm:spPr/>
    </dgm:pt>
    <dgm:pt modelId="{CE61DAD7-68BD-4638-854C-2E7F59BD27EC}" type="pres">
      <dgm:prSet presAssocID="{85ADBCD5-1DA1-41D1-A022-D4C652D31021}" presName="composite" presStyleCnt="0"/>
      <dgm:spPr/>
    </dgm:pt>
    <dgm:pt modelId="{0A4AB70F-05C7-4651-AB58-D43E2899F465}" type="pres">
      <dgm:prSet presAssocID="{85ADBCD5-1DA1-41D1-A022-D4C652D31021}" presName="imgShp" presStyleLbl="fgImgPlace1" presStyleIdx="3" presStyleCnt="4" custScaleX="307114" custScaleY="255397" custLinFactNeighborX="-31008" custLinFactNeighborY="-1858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FFB646-CD08-4AF4-9A3B-430D2ECC866B}" type="pres">
      <dgm:prSet presAssocID="{85ADBCD5-1DA1-41D1-A022-D4C652D31021}" presName="txShp" presStyleLbl="node1" presStyleIdx="3" presStyleCnt="4" custScaleX="101106" custScaleY="248318" custLinFactNeighborX="-1542" custLinFactNeighborY="-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6DAF2-20D4-4F63-916F-28FCEB9FC9F9}" type="presOf" srcId="{EDF6AEF0-B865-49D7-842E-5909F9E7A0A4}" destId="{33D091E8-7557-4333-8CBE-D9673FC43151}" srcOrd="0" destOrd="0" presId="urn:microsoft.com/office/officeart/2005/8/layout/vList3#5"/>
    <dgm:cxn modelId="{143899CD-8D04-4B34-86CD-66DB67E69B22}" type="presOf" srcId="{491C9833-E0E0-4129-AF3E-E75193943555}" destId="{B8CC9763-B8BC-43B4-AC65-45786C7DFB5A}" srcOrd="0" destOrd="0" presId="urn:microsoft.com/office/officeart/2005/8/layout/vList3#5"/>
    <dgm:cxn modelId="{A59E56AC-BBA2-4183-8A6B-E49587FB68BC}" type="presOf" srcId="{D8AAA505-9231-483D-B1A2-95317582F9D4}" destId="{C0124021-2C88-4052-B667-A07CBEAAB8D1}" srcOrd="0" destOrd="0" presId="urn:microsoft.com/office/officeart/2005/8/layout/vList3#5"/>
    <dgm:cxn modelId="{1CC71264-ABCC-47C0-ACC4-A81AF84F5CD0}" srcId="{EDF6AEF0-B865-49D7-842E-5909F9E7A0A4}" destId="{D8AAA505-9231-483D-B1A2-95317582F9D4}" srcOrd="2" destOrd="0" parTransId="{BFA5E1CE-E82D-4A8A-A71C-F63E768FF998}" sibTransId="{2D93A76F-0F50-439A-A494-DBC7535D9653}"/>
    <dgm:cxn modelId="{C9344811-091A-4C10-8608-654828FC8E99}" type="presOf" srcId="{85ADBCD5-1DA1-41D1-A022-D4C652D31021}" destId="{42FFB646-CD08-4AF4-9A3B-430D2ECC866B}" srcOrd="0" destOrd="0" presId="urn:microsoft.com/office/officeart/2005/8/layout/vList3#5"/>
    <dgm:cxn modelId="{191C4BC4-638B-4E66-9FED-4B465D4EB15D}" srcId="{EDF6AEF0-B865-49D7-842E-5909F9E7A0A4}" destId="{8D3C6785-2581-4CC9-B728-1E9592B167CF}" srcOrd="1" destOrd="0" parTransId="{48F7101C-5EF2-4429-B9CC-8900E3A818BE}" sibTransId="{D68859A1-957D-4305-8D05-261AE7833966}"/>
    <dgm:cxn modelId="{F78F09AF-6099-4638-A0E9-6E7B66EF9B5E}" type="presOf" srcId="{8D3C6785-2581-4CC9-B728-1E9592B167CF}" destId="{15E5F90C-0B0C-4AA1-BCE7-7DDCE80E8E38}" srcOrd="0" destOrd="0" presId="urn:microsoft.com/office/officeart/2005/8/layout/vList3#5"/>
    <dgm:cxn modelId="{A08561CF-DED1-4D9E-9CBB-B4885E8BE5BD}" srcId="{EDF6AEF0-B865-49D7-842E-5909F9E7A0A4}" destId="{85ADBCD5-1DA1-41D1-A022-D4C652D31021}" srcOrd="3" destOrd="0" parTransId="{47FEB15E-AF77-49E1-AA4A-C6BFE55F6623}" sibTransId="{ED35838F-6433-4DC0-B087-94D91F0FC6CB}"/>
    <dgm:cxn modelId="{8DCA0CF9-5810-480C-9EA6-0B07E11B9A90}" srcId="{EDF6AEF0-B865-49D7-842E-5909F9E7A0A4}" destId="{491C9833-E0E0-4129-AF3E-E75193943555}" srcOrd="0" destOrd="0" parTransId="{4B312D04-92BF-4643-8953-CA59A3BF4D9D}" sibTransId="{1BDE3723-CDE4-4D12-98FC-679E18D77C4E}"/>
    <dgm:cxn modelId="{2FDEB793-8B2A-4E75-9D8C-71D686FDA280}" type="presParOf" srcId="{33D091E8-7557-4333-8CBE-D9673FC43151}" destId="{9B61EC36-1FE0-44B4-8FFD-72890BC1B58A}" srcOrd="0" destOrd="0" presId="urn:microsoft.com/office/officeart/2005/8/layout/vList3#5"/>
    <dgm:cxn modelId="{D669FC44-EACE-4B8B-9008-766A54316082}" type="presParOf" srcId="{9B61EC36-1FE0-44B4-8FFD-72890BC1B58A}" destId="{848AEC0E-3D1E-4A48-A873-DA3215626516}" srcOrd="0" destOrd="0" presId="urn:microsoft.com/office/officeart/2005/8/layout/vList3#5"/>
    <dgm:cxn modelId="{D4E14D12-6127-4AEC-BBFA-D3A4519BC36F}" type="presParOf" srcId="{9B61EC36-1FE0-44B4-8FFD-72890BC1B58A}" destId="{B8CC9763-B8BC-43B4-AC65-45786C7DFB5A}" srcOrd="1" destOrd="0" presId="urn:microsoft.com/office/officeart/2005/8/layout/vList3#5"/>
    <dgm:cxn modelId="{75C6F2FE-2950-4303-9891-C7B5BDA24255}" type="presParOf" srcId="{33D091E8-7557-4333-8CBE-D9673FC43151}" destId="{510D85C6-CED7-432C-9755-93E74E8E727E}" srcOrd="1" destOrd="0" presId="urn:microsoft.com/office/officeart/2005/8/layout/vList3#5"/>
    <dgm:cxn modelId="{F56E912C-63F0-4548-B678-ED934201C32E}" type="presParOf" srcId="{33D091E8-7557-4333-8CBE-D9673FC43151}" destId="{8ADF6D99-ABDA-4537-9E0A-EBF96035463B}" srcOrd="2" destOrd="0" presId="urn:microsoft.com/office/officeart/2005/8/layout/vList3#5"/>
    <dgm:cxn modelId="{82AD7B3A-5313-47C4-B757-A8EF575C073E}" type="presParOf" srcId="{8ADF6D99-ABDA-4537-9E0A-EBF96035463B}" destId="{7D3162C1-930D-4D93-A78C-A0D89B759502}" srcOrd="0" destOrd="0" presId="urn:microsoft.com/office/officeart/2005/8/layout/vList3#5"/>
    <dgm:cxn modelId="{76494AF6-0754-495E-B222-4F0734B60BBA}" type="presParOf" srcId="{8ADF6D99-ABDA-4537-9E0A-EBF96035463B}" destId="{15E5F90C-0B0C-4AA1-BCE7-7DDCE80E8E38}" srcOrd="1" destOrd="0" presId="urn:microsoft.com/office/officeart/2005/8/layout/vList3#5"/>
    <dgm:cxn modelId="{E93ACCD9-9D42-4A00-B84F-0D80945C7F63}" type="presParOf" srcId="{33D091E8-7557-4333-8CBE-D9673FC43151}" destId="{9281E381-ED50-4BDD-8B77-4AD3D097AD41}" srcOrd="3" destOrd="0" presId="urn:microsoft.com/office/officeart/2005/8/layout/vList3#5"/>
    <dgm:cxn modelId="{1A125EEC-9C50-4A37-A612-A2F1508DAEAB}" type="presParOf" srcId="{33D091E8-7557-4333-8CBE-D9673FC43151}" destId="{E78E8812-4851-4C11-BA68-02FFA39D298E}" srcOrd="4" destOrd="0" presId="urn:microsoft.com/office/officeart/2005/8/layout/vList3#5"/>
    <dgm:cxn modelId="{D00FA7BB-6D7A-409F-AF1D-1DAAEC31F891}" type="presParOf" srcId="{E78E8812-4851-4C11-BA68-02FFA39D298E}" destId="{D2BA02A0-5FD5-457E-B131-67A18F31AE14}" srcOrd="0" destOrd="0" presId="urn:microsoft.com/office/officeart/2005/8/layout/vList3#5"/>
    <dgm:cxn modelId="{9D7AE0F7-358A-475E-8848-DD38AD3F488E}" type="presParOf" srcId="{E78E8812-4851-4C11-BA68-02FFA39D298E}" destId="{C0124021-2C88-4052-B667-A07CBEAAB8D1}" srcOrd="1" destOrd="0" presId="urn:microsoft.com/office/officeart/2005/8/layout/vList3#5"/>
    <dgm:cxn modelId="{08685546-F1B3-44DA-9A88-4AF746698F68}" type="presParOf" srcId="{33D091E8-7557-4333-8CBE-D9673FC43151}" destId="{14FCD4AD-6E43-481F-AC1C-8C7AFB0A90A9}" srcOrd="5" destOrd="0" presId="urn:microsoft.com/office/officeart/2005/8/layout/vList3#5"/>
    <dgm:cxn modelId="{7B2AFF8F-88A0-4B37-A1DD-E3AB3953A034}" type="presParOf" srcId="{33D091E8-7557-4333-8CBE-D9673FC43151}" destId="{CE61DAD7-68BD-4638-854C-2E7F59BD27EC}" srcOrd="6" destOrd="0" presId="urn:microsoft.com/office/officeart/2005/8/layout/vList3#5"/>
    <dgm:cxn modelId="{0C454422-FA0F-42CD-8880-B19F158ED4BF}" type="presParOf" srcId="{CE61DAD7-68BD-4638-854C-2E7F59BD27EC}" destId="{0A4AB70F-05C7-4651-AB58-D43E2899F465}" srcOrd="0" destOrd="0" presId="urn:microsoft.com/office/officeart/2005/8/layout/vList3#5"/>
    <dgm:cxn modelId="{AD133636-B0C2-41F9-B3B0-4EB91CA22AFD}" type="presParOf" srcId="{CE61DAD7-68BD-4638-854C-2E7F59BD27EC}" destId="{42FFB646-CD08-4AF4-9A3B-430D2ECC866B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6A3B8-8081-46D0-ACEB-061C84C5DA93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4A8159-0F75-4255-A5BD-C2A8237602DE}">
      <dgm:prSet custT="1"/>
      <dgm:spPr/>
      <dgm:t>
        <a:bodyPr/>
        <a:lstStyle/>
        <a:p>
          <a:pPr rtl="0"/>
          <a:r>
            <a:rPr lang="ru-RU" sz="3200" b="1" dirty="0" smtClean="0"/>
            <a:t>Структура расходов за 2020 год</a:t>
          </a:r>
          <a:endParaRPr lang="ru-RU" sz="3200" dirty="0"/>
        </a:p>
      </dgm:t>
    </dgm:pt>
    <dgm:pt modelId="{B455D39F-9392-45BB-9297-C27E8ABF1DFE}" type="parTrans" cxnId="{167EB78F-F7B8-4CD6-8E12-A7F926B1D351}">
      <dgm:prSet/>
      <dgm:spPr/>
      <dgm:t>
        <a:bodyPr/>
        <a:lstStyle/>
        <a:p>
          <a:endParaRPr lang="ru-RU"/>
        </a:p>
      </dgm:t>
    </dgm:pt>
    <dgm:pt modelId="{D57B3159-81EE-45D9-B897-0246C7B45A08}" type="sibTrans" cxnId="{167EB78F-F7B8-4CD6-8E12-A7F926B1D351}">
      <dgm:prSet/>
      <dgm:spPr/>
      <dgm:t>
        <a:bodyPr/>
        <a:lstStyle/>
        <a:p>
          <a:endParaRPr lang="ru-RU"/>
        </a:p>
      </dgm:t>
    </dgm:pt>
    <dgm:pt modelId="{DB6C1044-3409-4754-9566-C366965B2FCE}" type="pres">
      <dgm:prSet presAssocID="{2DC6A3B8-8081-46D0-ACEB-061C84C5DA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82C94-B834-4058-A698-E576DA25A5E0}" type="pres">
      <dgm:prSet presAssocID="{544A8159-0F75-4255-A5BD-C2A8237602D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EB78F-F7B8-4CD6-8E12-A7F926B1D351}" srcId="{2DC6A3B8-8081-46D0-ACEB-061C84C5DA93}" destId="{544A8159-0F75-4255-A5BD-C2A8237602DE}" srcOrd="0" destOrd="0" parTransId="{B455D39F-9392-45BB-9297-C27E8ABF1DFE}" sibTransId="{D57B3159-81EE-45D9-B897-0246C7B45A08}"/>
    <dgm:cxn modelId="{3F1224AD-32C3-42B8-8729-B2E56128EAC8}" type="presOf" srcId="{544A8159-0F75-4255-A5BD-C2A8237602DE}" destId="{F9A82C94-B834-4058-A698-E576DA25A5E0}" srcOrd="0" destOrd="0" presId="urn:microsoft.com/office/officeart/2005/8/layout/hList6"/>
    <dgm:cxn modelId="{EED6EF23-2F06-4B8B-972B-E409F481B68E}" type="presOf" srcId="{2DC6A3B8-8081-46D0-ACEB-061C84C5DA93}" destId="{DB6C1044-3409-4754-9566-C366965B2FCE}" srcOrd="0" destOrd="0" presId="urn:microsoft.com/office/officeart/2005/8/layout/hList6"/>
    <dgm:cxn modelId="{2764FE26-292A-4830-A31D-B7179C412CF8}" type="presParOf" srcId="{DB6C1044-3409-4754-9566-C366965B2FCE}" destId="{F9A82C94-B834-4058-A698-E576DA25A5E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F7AE-7203-4BE7-8CBC-997C2AA0AE84}">
      <dsp:nvSpPr>
        <dsp:cNvPr id="0" name=""/>
        <dsp:cNvSpPr/>
      </dsp:nvSpPr>
      <dsp:spPr>
        <a:xfrm>
          <a:off x="0" y="0"/>
          <a:ext cx="8235950" cy="575639"/>
        </a:xfrm>
        <a:prstGeom prst="round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Доходы бюджета ГО Карпинск</a:t>
          </a:r>
          <a:endParaRPr lang="ru-RU" sz="2400" kern="1200" dirty="0"/>
        </a:p>
      </dsp:txBody>
      <dsp:txXfrm>
        <a:off x="28100" y="28100"/>
        <a:ext cx="817975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6C466-6516-4BC6-962D-DE60F6E196EA}">
      <dsp:nvSpPr>
        <dsp:cNvPr id="0" name=""/>
        <dsp:cNvSpPr/>
      </dsp:nvSpPr>
      <dsp:spPr>
        <a:xfrm>
          <a:off x="0" y="0"/>
          <a:ext cx="8133619" cy="503337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Структура и динамика налоговых доходов</a:t>
          </a:r>
          <a:endParaRPr lang="ru-RU" sz="2500" kern="1200" dirty="0"/>
        </a:p>
      </dsp:txBody>
      <dsp:txXfrm>
        <a:off x="24571" y="24571"/>
        <a:ext cx="8084477" cy="454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C9763-B8BC-43B4-AC65-45786C7DFB5A}">
      <dsp:nvSpPr>
        <dsp:cNvPr id="0" name=""/>
        <dsp:cNvSpPr/>
      </dsp:nvSpPr>
      <dsp:spPr>
        <a:xfrm rot="10800000">
          <a:off x="1321307" y="77137"/>
          <a:ext cx="4269590" cy="1154762"/>
        </a:xfrm>
        <a:prstGeom prst="homePlate">
          <a:avLst/>
        </a:prstGeom>
        <a:solidFill>
          <a:srgbClr val="0000FF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594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ДОТАЦИИ БЮДЖЕТАМ ГОРОДСКИХ ОКРУГОВ НА ВЫРАВНИВАНИЕ БЮДЖЕТНОЙ ОБЕСПЕЧЕННОСТИ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365 602</a:t>
          </a:r>
          <a:endParaRPr lang="ru-RU" sz="1800" b="1" kern="1200" dirty="0"/>
        </a:p>
      </dsp:txBody>
      <dsp:txXfrm rot="10800000">
        <a:off x="1609997" y="77137"/>
        <a:ext cx="3980900" cy="1154762"/>
      </dsp:txXfrm>
    </dsp:sp>
    <dsp:sp modelId="{848AEC0E-3D1E-4A48-A873-DA3215626516}">
      <dsp:nvSpPr>
        <dsp:cNvPr id="0" name=""/>
        <dsp:cNvSpPr/>
      </dsp:nvSpPr>
      <dsp:spPr>
        <a:xfrm>
          <a:off x="553145" y="15196"/>
          <a:ext cx="1413750" cy="12058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5F90C-0B0C-4AA1-BCE7-7DDCE80E8E38}">
      <dsp:nvSpPr>
        <dsp:cNvPr id="0" name=""/>
        <dsp:cNvSpPr/>
      </dsp:nvSpPr>
      <dsp:spPr>
        <a:xfrm rot="10800000">
          <a:off x="1406396" y="1479839"/>
          <a:ext cx="4143776" cy="939289"/>
        </a:xfrm>
        <a:prstGeom prst="homePlat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594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СУБСИДИИ   - 302 960</a:t>
          </a:r>
          <a:endParaRPr lang="ru-RU" sz="2400" b="1" kern="1200" dirty="0"/>
        </a:p>
      </dsp:txBody>
      <dsp:txXfrm rot="10800000">
        <a:off x="1641218" y="1479839"/>
        <a:ext cx="3908954" cy="939289"/>
      </dsp:txXfrm>
    </dsp:sp>
    <dsp:sp modelId="{7D3162C1-930D-4D93-A78C-A0D89B759502}">
      <dsp:nvSpPr>
        <dsp:cNvPr id="0" name=""/>
        <dsp:cNvSpPr/>
      </dsp:nvSpPr>
      <dsp:spPr>
        <a:xfrm>
          <a:off x="584601" y="1305741"/>
          <a:ext cx="1361498" cy="1179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24021-2C88-4052-B667-A07CBEAAB8D1}">
      <dsp:nvSpPr>
        <dsp:cNvPr id="0" name=""/>
        <dsp:cNvSpPr/>
      </dsp:nvSpPr>
      <dsp:spPr>
        <a:xfrm rot="10800000">
          <a:off x="1378263" y="2886879"/>
          <a:ext cx="4166022" cy="980837"/>
        </a:xfrm>
        <a:prstGeom prst="homePlate">
          <a:avLst/>
        </a:prstGeom>
        <a:solidFill>
          <a:srgbClr val="FF00FF"/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594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СУБВЕНЦИИ – 422 849</a:t>
          </a:r>
          <a:endParaRPr lang="ru-RU" sz="2400" b="1" kern="1200" dirty="0">
            <a:solidFill>
              <a:schemeClr val="bg1"/>
            </a:solidFill>
          </a:endParaRPr>
        </a:p>
      </dsp:txBody>
      <dsp:txXfrm rot="10800000">
        <a:off x="1623472" y="2886879"/>
        <a:ext cx="3920813" cy="980837"/>
      </dsp:txXfrm>
    </dsp:sp>
    <dsp:sp modelId="{D2BA02A0-5FD5-457E-B131-67A18F31AE14}">
      <dsp:nvSpPr>
        <dsp:cNvPr id="0" name=""/>
        <dsp:cNvSpPr/>
      </dsp:nvSpPr>
      <dsp:spPr>
        <a:xfrm>
          <a:off x="611961" y="2671845"/>
          <a:ext cx="1496677" cy="13230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FB646-CD08-4AF4-9A3B-430D2ECC866B}">
      <dsp:nvSpPr>
        <dsp:cNvPr id="0" name=""/>
        <dsp:cNvSpPr/>
      </dsp:nvSpPr>
      <dsp:spPr>
        <a:xfrm rot="10800000">
          <a:off x="1343930" y="4135353"/>
          <a:ext cx="4212099" cy="1272310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2594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ИНЫЕ МЕЖБЮДЖЕТНЫЕ ТРАНСФЕРТЫ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12 494</a:t>
          </a:r>
          <a:endParaRPr lang="ru-RU" sz="2400" b="1" kern="1200" dirty="0"/>
        </a:p>
      </dsp:txBody>
      <dsp:txXfrm rot="10800000">
        <a:off x="1662007" y="4135353"/>
        <a:ext cx="3894022" cy="1272310"/>
      </dsp:txXfrm>
    </dsp:sp>
    <dsp:sp modelId="{0A4AB70F-05C7-4651-AB58-D43E2899F465}">
      <dsp:nvSpPr>
        <dsp:cNvPr id="0" name=""/>
        <dsp:cNvSpPr/>
      </dsp:nvSpPr>
      <dsp:spPr>
        <a:xfrm>
          <a:off x="485550" y="4072846"/>
          <a:ext cx="1573564" cy="13085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82C94-B834-4058-A698-E576DA25A5E0}">
      <dsp:nvSpPr>
        <dsp:cNvPr id="0" name=""/>
        <dsp:cNvSpPr/>
      </dsp:nvSpPr>
      <dsp:spPr>
        <a:xfrm rot="16200000">
          <a:off x="3915940" y="-3915940"/>
          <a:ext cx="1026369" cy="885825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Структура расходов за 2020 год</a:t>
          </a:r>
          <a:endParaRPr lang="ru-RU" sz="3200" kern="1200" dirty="0"/>
        </a:p>
      </dsp:txBody>
      <dsp:txXfrm rot="5400000">
        <a:off x="0" y="205274"/>
        <a:ext cx="8858250" cy="615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802A-7A2E-4792-BEBA-CA577B4E71C4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499D4-3018-419A-BC84-34F1F981E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7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96" indent="-286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686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761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835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10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984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059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133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4233B8-75C9-4AD8-9BD2-3229077E9098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2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96" indent="-286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686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761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835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10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984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059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133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0324B7-EB6D-4839-ACB9-54CB9964DBF5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5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51BB6C-234B-4B93-B843-688EF77FAE29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3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96" indent="-286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686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761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835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10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984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059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133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35E2F1-B951-43C4-9074-E6FCADBD3A31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2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тут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996" indent="-2869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686" indent="-2295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6761" indent="-2295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835" indent="-2295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4910" indent="-22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3984" indent="-22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059" indent="-22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133" indent="-22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0A2732-E4AE-439C-BEA6-C09F7837902F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96" indent="-286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686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761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835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10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984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059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133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727A94-45BF-48D7-BB71-AEC0427A9FB3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4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96" indent="-2869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686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761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835" indent="-22953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910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984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3059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133" indent="-22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03D989-4219-4A23-A916-DF3F1C059D0E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1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8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6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2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B5E9-4F72-45BD-8938-5A63B0E052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5B84-B152-49A7-9B62-00B628122E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8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A2E3-EAB1-477A-8209-BA4EBD6FD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AEFE-EDE4-48BB-AE8E-D49FBF251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A3FD-03F7-4B19-B2ED-07A0AE150FB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B141-4565-48E0-96FF-047E59C0FA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0FCB-4740-4324-8A24-0A3EE28761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2E35-9D3C-4AB3-9ADE-0CAC965E6C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6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ACBA-747C-468D-9C7C-18C2367C0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39D4-6D8B-48E2-9F8B-CB1C4BFFEC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4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7C04-9E84-43B1-BC45-7E8D971E64D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CA31-2F26-4B21-BC92-35E48816A0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9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E0C0-CA9A-4361-92D6-EFC32223A0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816E-3731-4672-BBEC-81FCF79BB5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67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F135-8321-46EB-95E0-2C36CF8749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4A21-4F92-4DEF-A1AB-D52B4BB80D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1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EACF-1C86-48CE-9167-DB774C11C0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2D0B-3448-4867-80A4-A7BE746D22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ABF2-E883-4CC7-B21F-C4C6BF36F6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51D1-8EB6-4068-A8B8-5FB79531FC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5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FF5B-F734-4DDB-86DE-0672665E9F0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A579-0970-4FBA-A3EB-01EFF9FECC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93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B752BBF-48D3-4D5A-A5C2-F2238435BDD3}" type="slidenum">
              <a:rPr lang="ru-RU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8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0157-1FB5-4382-9A2F-1A105E417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2814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3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3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4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6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2EF1-5C39-484A-B993-7EB4C8F8E47F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990D-0FD4-49B9-93D7-C61B83E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E4520-990A-4100-9C43-7C32ABF883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23C6A-7AE4-4AB8-BC78-93DE2F0295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9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000251" y="228600"/>
            <a:ext cx="9988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1" y="1524001"/>
            <a:ext cx="9988549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1930400" y="6324600"/>
            <a:ext cx="1879600" cy="490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333300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8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4978400" y="63246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333300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9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9652000" y="63246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E8C3F-FA36-4198-80C9-EEB554E7ED2C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9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chart" Target="../charts/chart4.xml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5519937" y="1123950"/>
          <a:ext cx="5030589" cy="292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037263" y="4162425"/>
            <a:ext cx="4310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1717676" y="4162426"/>
          <a:ext cx="8756649" cy="2063751"/>
        </p:xfrm>
        <a:graphic>
          <a:graphicData uri="http://schemas.openxmlformats.org/drawingml/2006/table">
            <a:tbl>
              <a:tblPr/>
              <a:tblGrid>
                <a:gridCol w="2722141"/>
                <a:gridCol w="2088232"/>
                <a:gridCol w="2144726"/>
                <a:gridCol w="18015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69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 год (план)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 год (факт)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тысяч рублей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57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1 423 734,3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1 432 916,4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67997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1 509 155,5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1 445 192,7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>
                        <a:alpha val="50000"/>
                      </a:srgbClr>
                    </a:solidFill>
                  </a:tcPr>
                </a:tc>
              </a:tr>
              <a:tr h="467997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</a:p>
                  </a:txBody>
                  <a:tcPr marL="59405" marR="5940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(-) 85 421,2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(-) 12 276,3</a:t>
                      </a: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2888" marR="628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FF00">
                            <a:lumMod val="84000"/>
                            <a:alpha val="27000"/>
                          </a:srgbClr>
                        </a:gs>
                        <a:gs pos="100000">
                          <a:schemeClr val="tx2">
                            <a:lumMod val="90000"/>
                            <a:alpha val="32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pic>
        <p:nvPicPr>
          <p:cNvPr id="16" name="Picture 20" descr="http://festival.1september.ru/articles/631494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3005"/>
            <a:ext cx="4430258" cy="30894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693863" y="11588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b="1" dirty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ОСНОВНЫЕ ПОКАЗАТЕЛИ ИСПОЛНЕНИЯ БЮДЖЕТА ГОРОДСКОГО ОКРУГА КАРПИНСК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353671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47850" y="908050"/>
          <a:ext cx="8712646" cy="26892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32837"/>
                <a:gridCol w="1263777"/>
                <a:gridCol w="1455075"/>
                <a:gridCol w="1476832"/>
                <a:gridCol w="1329148"/>
                <a:gridCol w="1254977"/>
              </a:tblGrid>
              <a:tr h="914655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2019г.,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  2020г., тыс.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2020г., тыс. 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2020г.,%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Отклонение 2020г.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к 2019г.,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17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Налоговые</a:t>
                      </a:r>
                      <a:r>
                        <a:rPr lang="ru-RU" sz="1800" b="1" baseline="0" dirty="0" smtClean="0"/>
                        <a:t> и неналоговые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399 461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333 128,7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344</a:t>
                      </a:r>
                      <a:r>
                        <a:rPr lang="ru-RU" sz="1800" b="1" baseline="0" dirty="0" smtClean="0"/>
                        <a:t> 081,6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103,3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86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1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Безвозмездные поступления 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1 087 891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r>
                        <a:rPr lang="ru-RU" sz="1800" b="1" baseline="0" dirty="0" smtClean="0"/>
                        <a:t> 090 605,6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r>
                        <a:rPr lang="ru-RU" sz="1800" b="1" baseline="0" dirty="0" smtClean="0"/>
                        <a:t> 088 834,8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99,8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</a:t>
                      </a:r>
                      <a:endParaRPr lang="ru-RU" sz="18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19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1 487 352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1 423 734,3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1 432 916,4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100,6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96</a:t>
                      </a:r>
                      <a:endParaRPr lang="ru-RU" sz="2000" b="1" dirty="0"/>
                    </a:p>
                  </a:txBody>
                  <a:tcPr marL="91452" marR="91452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/>
          </p:nvPr>
        </p:nvGraphicFramePr>
        <p:xfrm>
          <a:off x="2253969" y="188641"/>
          <a:ext cx="8235950" cy="57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847528" y="2636912"/>
          <a:ext cx="8640960" cy="411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159375" y="1844676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0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2063552" y="188641"/>
          <a:ext cx="8284220" cy="50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74825" y="815976"/>
          <a:ext cx="8642350" cy="30718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25031"/>
                <a:gridCol w="1080450"/>
                <a:gridCol w="1007782"/>
                <a:gridCol w="936104"/>
                <a:gridCol w="1296144"/>
                <a:gridCol w="1296839"/>
              </a:tblGrid>
              <a:tr h="3048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Налоговые доходы</a:t>
                      </a:r>
                      <a:endParaRPr lang="ru-RU" sz="1800" dirty="0"/>
                    </a:p>
                  </a:txBody>
                  <a:tcPr marL="91445" marR="91445" marT="45706" marB="45706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2019г.,</a:t>
                      </a:r>
                    </a:p>
                    <a:p>
                      <a:pPr algn="ctr"/>
                      <a:r>
                        <a:rPr lang="ru-RU" sz="1400" dirty="0" smtClean="0"/>
                        <a:t> тыс. руб.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8" marR="91438" marT="45700" marB="457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 2020,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Отклонение</a:t>
                      </a:r>
                      <a:r>
                        <a:rPr lang="ru-RU" sz="1400" baseline="0" dirty="0" smtClean="0"/>
                        <a:t> 2020 к 2019,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%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518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тыс. руб.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тыс. руб.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физ.лиц</a:t>
                      </a:r>
                      <a:endParaRPr lang="ru-RU" sz="1600" dirty="0"/>
                    </a:p>
                  </a:txBody>
                  <a:tcPr marL="91445" marR="91445" marT="45706" marB="457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301 790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236 751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251 739,9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 marL="91445" marR="9144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24 739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24 723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23 015,2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/>
                    </a:p>
                  </a:txBody>
                  <a:tcPr marL="91445" marR="91445" marT="45706" marB="45706">
                    <a:solidFill>
                      <a:srgbClr val="EF81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24 855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27 056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20 834,1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384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имущество</a:t>
                      </a:r>
                      <a:endParaRPr lang="ru-RU" sz="1600" dirty="0"/>
                    </a:p>
                  </a:txBody>
                  <a:tcPr marL="91445" marR="9144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11 827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12 094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11 473,7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4008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 marL="91445" marR="91445" marT="45706" marB="45706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6 629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7 029,4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7 400,2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</a:t>
                      </a:r>
                      <a:endParaRPr lang="ru-RU" sz="1400" dirty="0"/>
                    </a:p>
                  </a:txBody>
                  <a:tcPr marL="91445" marR="91445" marT="45706" marB="45706"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369 840</a:t>
                      </a:r>
                      <a:endParaRPr lang="ru-RU" sz="1400" b="1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307 653,4</a:t>
                      </a:r>
                      <a:endParaRPr lang="ru-RU" sz="1400" b="1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314 463,1</a:t>
                      </a:r>
                      <a:endParaRPr lang="ru-RU" sz="1400" b="1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</a:t>
                      </a:r>
                      <a:endParaRPr lang="ru-RU" sz="1400" b="1" dirty="0"/>
                    </a:p>
                  </a:txBody>
                  <a:tcPr marL="91445" marR="9144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</a:t>
                      </a:r>
                      <a:endParaRPr lang="ru-RU" sz="1400" b="1" dirty="0"/>
                    </a:p>
                  </a:txBody>
                  <a:tcPr marL="91445" marR="91445" marT="45706" marB="45706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32"/>
          <p:cNvSpPr>
            <a:spLocks noChangeArrowheads="1"/>
          </p:cNvSpPr>
          <p:nvPr/>
        </p:nvSpPr>
        <p:spPr bwMode="auto">
          <a:xfrm>
            <a:off x="3426904" y="3990975"/>
            <a:ext cx="1037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>
                <a:solidFill>
                  <a:prstClr val="black"/>
                </a:solidFill>
                <a:latin typeface="Calibri"/>
              </a:rPr>
              <a:t>2019 год</a:t>
            </a:r>
          </a:p>
        </p:txBody>
      </p:sp>
      <p:sp>
        <p:nvSpPr>
          <p:cNvPr id="11" name="Прямоугольник 32"/>
          <p:cNvSpPr>
            <a:spLocks noChangeArrowheads="1"/>
          </p:cNvSpPr>
          <p:nvPr/>
        </p:nvSpPr>
        <p:spPr bwMode="auto">
          <a:xfrm>
            <a:off x="7675054" y="3990975"/>
            <a:ext cx="1037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>
                <a:solidFill>
                  <a:prstClr val="black"/>
                </a:solidFill>
                <a:latin typeface="Calibri"/>
              </a:rPr>
              <a:t>2020 год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/>
          </p:nvPr>
        </p:nvGraphicFramePr>
        <p:xfrm>
          <a:off x="5859586" y="4181476"/>
          <a:ext cx="5010150" cy="257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Диаграмма 2"/>
          <p:cNvGraphicFramePr>
            <a:graphicFrameLocks/>
          </p:cNvGraphicFramePr>
          <p:nvPr>
            <p:extLst/>
          </p:nvPr>
        </p:nvGraphicFramePr>
        <p:xfrm>
          <a:off x="1440657" y="4181475"/>
          <a:ext cx="5010150" cy="257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73649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27199" y="594715"/>
          <a:ext cx="8797926" cy="348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3">
                  <a:extLst>
                    <a:ext uri="{9D8B030D-6E8A-4147-A177-3AD203B41FA5}"/>
                  </a:extLst>
                </a:gridCol>
                <a:gridCol w="792088"/>
                <a:gridCol w="864095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936105">
                  <a:extLst>
                    <a:ext uri="{9D8B030D-6E8A-4147-A177-3AD203B41FA5}"/>
                  </a:extLst>
                </a:gridCol>
                <a:gridCol w="1044749">
                  <a:extLst>
                    <a:ext uri="{9D8B030D-6E8A-4147-A177-3AD203B41FA5}"/>
                  </a:extLst>
                </a:gridCol>
              </a:tblGrid>
              <a:tr h="25337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вида доходов</a:t>
                      </a: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 2019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Исполнение 2020, 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2020 к 2019,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8042">
                <a:tc vMerge="1">
                  <a:txBody>
                    <a:bodyPr/>
                    <a:lstStyle/>
                    <a:p>
                      <a:pPr algn="l" fontAlgn="ctr"/>
                      <a:endParaRPr lang="ru-RU" sz="1100" b="1" i="1" u="none" strike="noStrike" dirty="0">
                        <a:solidFill>
                          <a:srgbClr val="9E2E2E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2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Доходы от использования имущества, находящегося в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муниципальной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собственности</a:t>
                      </a: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20 794,3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17 698,5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22 014,6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латежи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при пользовании природными ресурсами</a:t>
                      </a:r>
                      <a:endParaRPr lang="ru-RU" sz="1600" b="1" i="0" u="none" strike="noStrike" dirty="0">
                        <a:solidFill>
                          <a:srgbClr val="66FFFF"/>
                        </a:solidFill>
                        <a:latin typeface="+mn-lt"/>
                      </a:endParaRP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1 084,4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1 382,4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1 057,4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76,5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03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592,2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2 622,2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2 740,3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104,5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462,7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2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4 730,0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1 940,9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1 920,4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75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2 412,4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1 831,3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1 884,4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102,9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59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  НЕНАЛОГОВЫЕ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ДОХОДЫ</a:t>
                      </a: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29 620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25475,3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29 617,1</a:t>
                      </a:r>
                      <a:endParaRPr lang="ru-RU" sz="1600" b="1" dirty="0"/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7646" name="TextBox 9"/>
          <p:cNvSpPr txBox="1">
            <a:spLocks noChangeArrowheads="1"/>
          </p:cNvSpPr>
          <p:nvPr/>
        </p:nvSpPr>
        <p:spPr bwMode="auto">
          <a:xfrm>
            <a:off x="1524001" y="188913"/>
            <a:ext cx="900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СТРУКТУРА И ДИНАМИКА НЕНАЛОГОВЫХ ДОХОДОВ</a:t>
            </a:r>
          </a:p>
        </p:txBody>
      </p:sp>
      <p:sp>
        <p:nvSpPr>
          <p:cNvPr id="67647" name="Прямоугольник 32"/>
          <p:cNvSpPr>
            <a:spLocks noChangeArrowheads="1"/>
          </p:cNvSpPr>
          <p:nvPr/>
        </p:nvSpPr>
        <p:spPr bwMode="auto">
          <a:xfrm>
            <a:off x="3216560" y="4027488"/>
            <a:ext cx="1037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2020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775520" y="4160748"/>
          <a:ext cx="4464496" cy="269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649" name="Прямоугольник 32"/>
          <p:cNvSpPr>
            <a:spLocks noChangeArrowheads="1"/>
          </p:cNvSpPr>
          <p:nvPr/>
        </p:nvSpPr>
        <p:spPr bwMode="auto">
          <a:xfrm>
            <a:off x="8040689" y="4027489"/>
            <a:ext cx="1036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2019 год</a:t>
            </a:r>
          </a:p>
        </p:txBody>
      </p:sp>
      <p:graphicFrame>
        <p:nvGraphicFramePr>
          <p:cNvPr id="3" name="Диаграмма 26"/>
          <p:cNvGraphicFramePr>
            <a:graphicFrameLocks/>
          </p:cNvGraphicFramePr>
          <p:nvPr>
            <p:extLst/>
          </p:nvPr>
        </p:nvGraphicFramePr>
        <p:xfrm>
          <a:off x="5889625" y="4149080"/>
          <a:ext cx="4635500" cy="254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658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 rot="5400000">
            <a:off x="8868588" y="763564"/>
            <a:ext cx="1571636" cy="1285884"/>
          </a:xfrm>
          <a:prstGeom prst="chevron">
            <a:avLst>
              <a:gd name="adj" fmla="val 3370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8362951" y="1139825"/>
            <a:ext cx="258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prstClr val="white"/>
                </a:solidFill>
                <a:latin typeface="Calibri"/>
              </a:rPr>
              <a:t>1 103 905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тысяч рублей</a:t>
            </a: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1199456" y="1263630"/>
          <a:ext cx="6264696" cy="547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6697856" y="2060848"/>
          <a:ext cx="3934648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352" name="Прямоугольник 3"/>
          <p:cNvSpPr>
            <a:spLocks noChangeArrowheads="1"/>
          </p:cNvSpPr>
          <p:nvPr/>
        </p:nvSpPr>
        <p:spPr bwMode="auto">
          <a:xfrm>
            <a:off x="1851025" y="152400"/>
            <a:ext cx="848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3C23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БЕЗВОЗМЕЗДНЫХ ПОСТУПЛЕНИЙ 2020 ГОД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9549" y="620688"/>
            <a:ext cx="7429552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</a:rPr>
              <a:t>СУММА  БЕЗВОЗМЕЗДНЫХ ПОСТУПЛЕНИЙ В </a:t>
            </a:r>
            <a:r>
              <a:rPr lang="ru-RU" sz="2000" b="1" dirty="0">
                <a:solidFill>
                  <a:prstClr val="white"/>
                </a:solidFill>
              </a:rPr>
              <a:t>2020 </a:t>
            </a:r>
            <a:r>
              <a:rPr lang="ru-RU" sz="2000" b="1" dirty="0">
                <a:solidFill>
                  <a:prstClr val="white"/>
                </a:solidFill>
              </a:rPr>
              <a:t>ГОДУ СОСТАВИЛА</a:t>
            </a:r>
          </a:p>
        </p:txBody>
      </p:sp>
    </p:spTree>
    <p:extLst>
      <p:ext uri="{BB962C8B-B14F-4D97-AF65-F5344CB8AC3E}">
        <p14:creationId xmlns:p14="http://schemas.microsoft.com/office/powerpoint/2010/main" val="109963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600575" y="2609851"/>
            <a:ext cx="2947988" cy="1801813"/>
          </a:xfrm>
          <a:prstGeom prst="ellipse">
            <a:avLst/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90" tIns="8890" rIns="8890" bIns="8890" spcCol="1270" anchor="ctr"/>
          <a:lstStyle/>
          <a:p>
            <a:pPr algn="ctr" defTabSz="600075" eaLnBrk="0" fontAlgn="base" hangingPunct="0"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Поступило </a:t>
            </a:r>
          </a:p>
          <a:p>
            <a:pPr algn="ctr" defTabSz="600075" eaLnBrk="0" fontAlgn="base" hangingPunct="0"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субвенций в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2020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году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422 849</a:t>
            </a:r>
            <a:endParaRPr lang="ru-RU" sz="2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600075" eaLnBrk="0" fontAlgn="base" hangingPunct="0"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тысяч рублей, </a:t>
            </a:r>
          </a:p>
          <a:p>
            <a:pPr algn="ctr" defTabSz="600075" eaLnBrk="0" fontAlgn="base" hangingPunct="0"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из них:</a:t>
            </a:r>
          </a:p>
        </p:txBody>
      </p:sp>
      <p:sp>
        <p:nvSpPr>
          <p:cNvPr id="59396" name="TextBox 29"/>
          <p:cNvSpPr txBox="1">
            <a:spLocks noChangeArrowheads="1"/>
          </p:cNvSpPr>
          <p:nvPr/>
        </p:nvSpPr>
        <p:spPr bwMode="auto">
          <a:xfrm>
            <a:off x="7781926" y="2708275"/>
            <a:ext cx="25749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гражданам субсидий на оплату жилого помещения и коммунальных услуг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18 682,0</a:t>
            </a:r>
          </a:p>
        </p:txBody>
      </p:sp>
      <p:sp>
        <p:nvSpPr>
          <p:cNvPr id="59397" name="TextBox 40"/>
          <p:cNvSpPr txBox="1">
            <a:spLocks noChangeArrowheads="1"/>
          </p:cNvSpPr>
          <p:nvPr/>
        </p:nvSpPr>
        <p:spPr bwMode="auto">
          <a:xfrm>
            <a:off x="6761164" y="6015039"/>
            <a:ext cx="1608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образование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338 875,0</a:t>
            </a:r>
          </a:p>
        </p:txBody>
      </p:sp>
      <p:sp>
        <p:nvSpPr>
          <p:cNvPr id="59398" name="TextBox 42"/>
          <p:cNvSpPr txBox="1">
            <a:spLocks noChangeArrowheads="1"/>
          </p:cNvSpPr>
          <p:nvPr/>
        </p:nvSpPr>
        <p:spPr bwMode="auto">
          <a:xfrm>
            <a:off x="1524001" y="4951413"/>
            <a:ext cx="26860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создание административных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комиссий и определению перечня должностных лиц, уполномоченных составлять протоколы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115,4</a:t>
            </a:r>
          </a:p>
        </p:txBody>
      </p:sp>
      <p:sp>
        <p:nvSpPr>
          <p:cNvPr id="46" name="Shape 45"/>
          <p:cNvSpPr/>
          <p:nvPr/>
        </p:nvSpPr>
        <p:spPr>
          <a:xfrm rot="12206746" flipV="1">
            <a:off x="4010859" y="1441669"/>
            <a:ext cx="1947148" cy="95357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49" name="Shape 48"/>
          <p:cNvSpPr/>
          <p:nvPr/>
        </p:nvSpPr>
        <p:spPr>
          <a:xfrm rot="9316571">
            <a:off x="5438776" y="4354514"/>
            <a:ext cx="460375" cy="45878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0" name="Shape 49"/>
          <p:cNvSpPr/>
          <p:nvPr/>
        </p:nvSpPr>
        <p:spPr>
          <a:xfrm rot="4691085">
            <a:off x="6703219" y="4194969"/>
            <a:ext cx="547688" cy="46355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9403" name="TextBox 24"/>
          <p:cNvSpPr txBox="1">
            <a:spLocks noChangeArrowheads="1"/>
          </p:cNvSpPr>
          <p:nvPr/>
        </p:nvSpPr>
        <p:spPr bwMode="auto">
          <a:xfrm>
            <a:off x="1822451" y="479425"/>
            <a:ext cx="2320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жилищно-коммунальных услуг отдельным категориям граждан – 16 692,6</a:t>
            </a: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4" name="Прямоугольник 1"/>
          <p:cNvSpPr>
            <a:spLocks noChangeArrowheads="1"/>
          </p:cNvSpPr>
          <p:nvPr/>
        </p:nvSpPr>
        <p:spPr bwMode="auto">
          <a:xfrm>
            <a:off x="1701800" y="92076"/>
            <a:ext cx="865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</p:txBody>
      </p:sp>
      <p:pic>
        <p:nvPicPr>
          <p:cNvPr id="123934" name="Picture 30" descr="http://www.thelifenews.ru/wp-content/uploads/2015/08/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06" y="1331548"/>
            <a:ext cx="2282594" cy="1517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hape 27"/>
          <p:cNvSpPr/>
          <p:nvPr/>
        </p:nvSpPr>
        <p:spPr>
          <a:xfrm rot="14365267">
            <a:off x="3949701" y="3314701"/>
            <a:ext cx="546100" cy="67627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pic>
        <p:nvPicPr>
          <p:cNvPr id="123936" name="Picture 32" descr="http://go2.imgsmail.ru/imgpreview?key=e496b198d4c44c3&amp;mb=imgdb_preview_18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17" y="4587904"/>
            <a:ext cx="2027457" cy="1376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38" name="Picture 34" descr="http://r.zbp.ru/630x420/ee/4f357e.4zx3c7.9drl.18g.x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7740" y="4765325"/>
            <a:ext cx="1419684" cy="946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0" name="TextBox 31"/>
          <p:cNvSpPr txBox="1">
            <a:spLocks noChangeArrowheads="1"/>
          </p:cNvSpPr>
          <p:nvPr/>
        </p:nvSpPr>
        <p:spPr bwMode="auto">
          <a:xfrm>
            <a:off x="4075114" y="5597525"/>
            <a:ext cx="26431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организацию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отлову и содержанию безнадзорных собак  - 667,2</a:t>
            </a:r>
          </a:p>
        </p:txBody>
      </p:sp>
      <p:sp>
        <p:nvSpPr>
          <p:cNvPr id="33" name="Shape 32"/>
          <p:cNvSpPr/>
          <p:nvPr/>
        </p:nvSpPr>
        <p:spPr>
          <a:xfrm rot="3121739">
            <a:off x="7274721" y="3013966"/>
            <a:ext cx="547687" cy="463550"/>
          </a:xfrm>
          <a:prstGeom prst="swooshArrow">
            <a:avLst>
              <a:gd name="adj1" fmla="val 25000"/>
              <a:gd name="adj2" fmla="val 4819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9412" name="AutoShape 36" descr="http://gov.cap.ru/UserFiles/news/201410/27/1302874137.jpg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414" name="TextBox 36"/>
          <p:cNvSpPr txBox="1">
            <a:spLocks noChangeArrowheads="1"/>
          </p:cNvSpPr>
          <p:nvPr/>
        </p:nvSpPr>
        <p:spPr bwMode="auto">
          <a:xfrm>
            <a:off x="8538340" y="4951413"/>
            <a:ext cx="2066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отдельным категориям граждан компенсаций расходов на оплату жилого помещения и коммунальных услуг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44 898,8</a:t>
            </a:r>
          </a:p>
        </p:txBody>
      </p:sp>
      <p:sp>
        <p:nvSpPr>
          <p:cNvPr id="40" name="Shape 39"/>
          <p:cNvSpPr/>
          <p:nvPr/>
        </p:nvSpPr>
        <p:spPr>
          <a:xfrm rot="11142382">
            <a:off x="4123662" y="4096068"/>
            <a:ext cx="797002" cy="142962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9416" name="TextBox 43"/>
          <p:cNvSpPr txBox="1">
            <a:spLocks noChangeArrowheads="1"/>
          </p:cNvSpPr>
          <p:nvPr/>
        </p:nvSpPr>
        <p:spPr bwMode="auto">
          <a:xfrm>
            <a:off x="1610044" y="3293270"/>
            <a:ext cx="2455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осуществление первичного воинского учёта на территориях, где отсутствуют  военные комиссариаты  1 881,5</a:t>
            </a:r>
          </a:p>
        </p:txBody>
      </p:sp>
      <p:sp>
        <p:nvSpPr>
          <p:cNvPr id="45" name="Shape 44"/>
          <p:cNvSpPr/>
          <p:nvPr/>
        </p:nvSpPr>
        <p:spPr>
          <a:xfrm rot="20359366">
            <a:off x="6139213" y="1735992"/>
            <a:ext cx="1856881" cy="64314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9419" name="TextBox 46"/>
          <p:cNvSpPr txBox="1">
            <a:spLocks noChangeArrowheads="1"/>
          </p:cNvSpPr>
          <p:nvPr/>
        </p:nvSpPr>
        <p:spPr bwMode="auto">
          <a:xfrm>
            <a:off x="7533900" y="442331"/>
            <a:ext cx="2751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хранение, комплектование, учет и использование архивных документов – 327,0</a:t>
            </a:r>
          </a:p>
        </p:txBody>
      </p:sp>
      <p:sp>
        <p:nvSpPr>
          <p:cNvPr id="29" name="Shape 28"/>
          <p:cNvSpPr/>
          <p:nvPr/>
        </p:nvSpPr>
        <p:spPr>
          <a:xfrm rot="14365267">
            <a:off x="4306095" y="2377282"/>
            <a:ext cx="969962" cy="371475"/>
          </a:xfrm>
          <a:prstGeom prst="swooshArrow">
            <a:avLst>
              <a:gd name="adj1" fmla="val 25000"/>
              <a:gd name="adj2" fmla="val 55364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9421" name="Прямоугольник 1"/>
          <p:cNvSpPr>
            <a:spLocks noChangeArrowheads="1"/>
          </p:cNvSpPr>
          <p:nvPr/>
        </p:nvSpPr>
        <p:spPr bwMode="auto">
          <a:xfrm>
            <a:off x="1596652" y="1736711"/>
            <a:ext cx="2863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srgbClr val="333300"/>
                </a:solidFill>
                <a:latin typeface="Arial" panose="020B0604020202020204" pitchFamily="34" charset="0"/>
              </a:rPr>
              <a:t>На компенсацию отдельным категориям граждан оплаты взноса на капитальный ремонт общего имущества в многоквартирном доме – 70,7</a:t>
            </a:r>
          </a:p>
        </p:txBody>
      </p:sp>
      <p:sp>
        <p:nvSpPr>
          <p:cNvPr id="30" name="Shape 29"/>
          <p:cNvSpPr/>
          <p:nvPr/>
        </p:nvSpPr>
        <p:spPr>
          <a:xfrm rot="3121739">
            <a:off x="6887288" y="4417807"/>
            <a:ext cx="2125663" cy="46355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32" name="Shape 31"/>
          <p:cNvSpPr/>
          <p:nvPr/>
        </p:nvSpPr>
        <p:spPr>
          <a:xfrm rot="3121739">
            <a:off x="7358534" y="3663115"/>
            <a:ext cx="547687" cy="463550"/>
          </a:xfrm>
          <a:prstGeom prst="swooshArrow">
            <a:avLst>
              <a:gd name="adj1" fmla="val 25000"/>
              <a:gd name="adj2" fmla="val 4819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8024349" y="3967358"/>
            <a:ext cx="2574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организацию отдыха детей в учебное время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636,06</a:t>
            </a:r>
          </a:p>
        </p:txBody>
      </p:sp>
      <p:sp>
        <p:nvSpPr>
          <p:cNvPr id="35" name="Shape 34"/>
          <p:cNvSpPr/>
          <p:nvPr/>
        </p:nvSpPr>
        <p:spPr>
          <a:xfrm rot="20359366">
            <a:off x="5841333" y="1787675"/>
            <a:ext cx="377832" cy="79107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4900563" y="565467"/>
            <a:ext cx="24821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списков кандидатов в присяжные заседатели федеральных судов общей юрисдикции– 2,88</a:t>
            </a:r>
          </a:p>
        </p:txBody>
      </p:sp>
    </p:spTree>
    <p:extLst>
      <p:ext uri="{BB962C8B-B14F-4D97-AF65-F5344CB8AC3E}">
        <p14:creationId xmlns:p14="http://schemas.microsoft.com/office/powerpoint/2010/main" val="2264779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14525" y="839348"/>
            <a:ext cx="3965451" cy="710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1445" name="Прямоугольник 4"/>
          <p:cNvSpPr>
            <a:spLocks noChangeArrowheads="1"/>
          </p:cNvSpPr>
          <p:nvPr/>
        </p:nvSpPr>
        <p:spPr bwMode="auto">
          <a:xfrm>
            <a:off x="1775277" y="831218"/>
            <a:ext cx="41046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 и реконструкцию зданий муниципальных образовательных организаций        96 561,1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14525" y="136054"/>
            <a:ext cx="8501953" cy="583035"/>
          </a:xfrm>
          <a:prstGeom prst="roundRect">
            <a:avLst/>
          </a:prstGeom>
          <a:solidFill>
            <a:srgbClr val="CCFF66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ПОСТУПИЛО  В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2020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ГОДУ В БЮДЖЕТ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ГО КАРПИНСК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СУБСИДИЙ  в сумме 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302 960,1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тысяч рублей, из них: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14523" y="3950747"/>
            <a:ext cx="3965453" cy="587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91485" y="1488431"/>
            <a:ext cx="4324992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36235" y="2967692"/>
            <a:ext cx="4280242" cy="1613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914523" y="3101128"/>
            <a:ext cx="3965452" cy="658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59226" y="835932"/>
            <a:ext cx="4357252" cy="481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914524" y="1740368"/>
            <a:ext cx="3974546" cy="497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1468" name="Прямоугольник 40"/>
          <p:cNvSpPr>
            <a:spLocks noChangeArrowheads="1"/>
          </p:cNvSpPr>
          <p:nvPr/>
        </p:nvSpPr>
        <p:spPr bwMode="auto">
          <a:xfrm>
            <a:off x="1914525" y="1745411"/>
            <a:ext cx="380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переселение граждан из жилых помещений  104 612,0</a:t>
            </a:r>
          </a:p>
        </p:txBody>
      </p:sp>
      <p:sp>
        <p:nvSpPr>
          <p:cNvPr id="61469" name="Прямоугольник 43"/>
          <p:cNvSpPr>
            <a:spLocks noChangeArrowheads="1"/>
          </p:cNvSpPr>
          <p:nvPr/>
        </p:nvSpPr>
        <p:spPr bwMode="auto">
          <a:xfrm>
            <a:off x="1914524" y="3132148"/>
            <a:ext cx="3841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организации питания в МОУ – 12 412,66</a:t>
            </a:r>
          </a:p>
        </p:txBody>
      </p:sp>
      <p:sp>
        <p:nvSpPr>
          <p:cNvPr id="61470" name="Прямоугольник 45"/>
          <p:cNvSpPr>
            <a:spLocks noChangeArrowheads="1"/>
          </p:cNvSpPr>
          <p:nvPr/>
        </p:nvSpPr>
        <p:spPr bwMode="auto">
          <a:xfrm>
            <a:off x="6281855" y="1466742"/>
            <a:ext cx="3992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 – 14 850,0</a:t>
            </a:r>
          </a:p>
        </p:txBody>
      </p:sp>
      <p:sp>
        <p:nvSpPr>
          <p:cNvPr id="61471" name="Прямоугольник 46"/>
          <p:cNvSpPr>
            <a:spLocks noChangeArrowheads="1"/>
          </p:cNvSpPr>
          <p:nvPr/>
        </p:nvSpPr>
        <p:spPr bwMode="auto">
          <a:xfrm>
            <a:off x="6101837" y="811984"/>
            <a:ext cx="4172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информатизацию муниципальных библиотек – 92,0</a:t>
            </a:r>
          </a:p>
        </p:txBody>
      </p:sp>
      <p:sp>
        <p:nvSpPr>
          <p:cNvPr id="61475" name="Прямоугольник 55"/>
          <p:cNvSpPr>
            <a:spLocks noChangeArrowheads="1"/>
          </p:cNvSpPr>
          <p:nvPr/>
        </p:nvSpPr>
        <p:spPr bwMode="auto">
          <a:xfrm>
            <a:off x="1773232" y="3913810"/>
            <a:ext cx="4002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отдыха детей в каникулярное время – 3 608,6</a:t>
            </a:r>
          </a:p>
        </p:txBody>
      </p:sp>
      <p:sp>
        <p:nvSpPr>
          <p:cNvPr id="61477" name="Прямоугольник 66"/>
          <p:cNvSpPr>
            <a:spLocks noChangeArrowheads="1"/>
          </p:cNvSpPr>
          <p:nvPr/>
        </p:nvSpPr>
        <p:spPr bwMode="auto">
          <a:xfrm>
            <a:off x="6142992" y="2946963"/>
            <a:ext cx="42734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землеустроительных работ по описанию местоположения границ территориальных зон и населенных пунктов, расположенных на территории Свердловской области, внесение в ЕГРН сведений о границах территориальных зон и населенных пунктов – 160,0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23027" y="2242218"/>
            <a:ext cx="4293451" cy="5425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горячего питания обучающихся – 4 365,7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01837" y="4770046"/>
            <a:ext cx="4314641" cy="675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66"/>
          <p:cNvSpPr>
            <a:spLocks noChangeArrowheads="1"/>
          </p:cNvSpPr>
          <p:nvPr/>
        </p:nvSpPr>
        <p:spPr bwMode="auto">
          <a:xfrm>
            <a:off x="6151352" y="4729644"/>
            <a:ext cx="436624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реконструкция, капитальный ремонт, ремонт автомобильных дорог общего пользования местного значения – 64 926,6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89910" y="4821246"/>
            <a:ext cx="3965453" cy="556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73"/>
          <p:cNvSpPr>
            <a:spLocks noChangeArrowheads="1"/>
          </p:cNvSpPr>
          <p:nvPr/>
        </p:nvSpPr>
        <p:spPr bwMode="auto">
          <a:xfrm>
            <a:off x="1660144" y="4847585"/>
            <a:ext cx="4293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разработку документации по планировке территории – 336,0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914524" y="2524069"/>
            <a:ext cx="3968585" cy="429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73"/>
          <p:cNvSpPr>
            <a:spLocks noChangeArrowheads="1"/>
          </p:cNvSpPr>
          <p:nvPr/>
        </p:nvSpPr>
        <p:spPr bwMode="auto">
          <a:xfrm>
            <a:off x="1761278" y="2552866"/>
            <a:ext cx="4091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воинских захоронений – 1 035,4</a:t>
            </a:r>
          </a:p>
        </p:txBody>
      </p:sp>
    </p:spTree>
    <p:extLst>
      <p:ext uri="{BB962C8B-B14F-4D97-AF65-F5344CB8AC3E}">
        <p14:creationId xmlns:p14="http://schemas.microsoft.com/office/powerpoint/2010/main" val="50510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20000"/>
                <a:lumOff val="8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07382"/>
            <a:ext cx="8229600" cy="759356"/>
          </a:xfrm>
          <a:noFill/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иных межбюджетных трансфертов в бюджет городского округа Карпинск 20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12 493,7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в том числе: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55540" y="1131049"/>
            <a:ext cx="5112568" cy="859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67808" y="3099570"/>
            <a:ext cx="5842992" cy="11215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9536" y="4293097"/>
            <a:ext cx="5425528" cy="1106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40"/>
          <p:cNvSpPr>
            <a:spLocks noChangeArrowheads="1"/>
          </p:cNvSpPr>
          <p:nvPr/>
        </p:nvSpPr>
        <p:spPr bwMode="auto">
          <a:xfrm>
            <a:off x="1775520" y="1168996"/>
            <a:ext cx="49685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 общеобразовательных организаций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4 665,5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40"/>
          <p:cNvSpPr>
            <a:spLocks noChangeArrowheads="1"/>
          </p:cNvSpPr>
          <p:nvPr/>
        </p:nvSpPr>
        <p:spPr bwMode="auto">
          <a:xfrm>
            <a:off x="4511824" y="3194974"/>
            <a:ext cx="56166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достижению и (или) поощрение достижения наилучших значений показателей деятельности органов местного самоуправления городских округов и муниципальных районов, расположенных на территории Свердловской области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274,3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40"/>
          <p:cNvSpPr>
            <a:spLocks noChangeArrowheads="1"/>
          </p:cNvSpPr>
          <p:nvPr/>
        </p:nvSpPr>
        <p:spPr bwMode="auto">
          <a:xfrm>
            <a:off x="1991545" y="4365061"/>
            <a:ext cx="53723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устройств (средств) дезинфекции и медицинского контроля для муниципальных организаций в целях профилактики и устранения последствий распространения новой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r>
              <a:rPr lang="en-US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6 501,3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8985" y="5438918"/>
            <a:ext cx="5454907" cy="1193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40"/>
          <p:cNvSpPr>
            <a:spLocks noChangeArrowheads="1"/>
          </p:cNvSpPr>
          <p:nvPr/>
        </p:nvSpPr>
        <p:spPr bwMode="auto">
          <a:xfrm>
            <a:off x="1883216" y="5558669"/>
            <a:ext cx="5461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устройств (средств) дезинфекции и медицинского контроля для муниципальных организаций в сфере культуры в целях профилактики и устранения последствий распространения новой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1 052,6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530" name="Picture 10" descr="http://nashkray31.ru/wp-content/uploads/2021/01/14134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59" y="919022"/>
            <a:ext cx="3168352" cy="214993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https://www.vkpress.ru/upload/iblock/637/63783bfadc66cefeb916453fb080f4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0" y="4355706"/>
            <a:ext cx="3349299" cy="223147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В Карпинске отремонтируют парковку для чино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50803"/>
            <a:ext cx="2849318" cy="160274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4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BF00"/>
            </a:gs>
            <a:gs pos="10001">
              <a:srgbClr val="F27300"/>
            </a:gs>
            <a:gs pos="21000">
              <a:srgbClr val="8F0040"/>
            </a:gs>
            <a:gs pos="50000">
              <a:srgbClr val="FFC000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524000" y="714375"/>
            <a:ext cx="9144000" cy="1588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/>
          </p:nvPr>
        </p:nvGraphicFramePr>
        <p:xfrm>
          <a:off x="1666875" y="116633"/>
          <a:ext cx="8858250" cy="10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Блок-схема: альтернативный процесс 8"/>
          <p:cNvSpPr/>
          <p:nvPr/>
        </p:nvSpPr>
        <p:spPr>
          <a:xfrm>
            <a:off x="4095750" y="3019426"/>
            <a:ext cx="4140200" cy="823913"/>
          </a:xfrm>
          <a:prstGeom prst="flowChartAlternateProcess">
            <a:avLst/>
          </a:prstGeom>
          <a:gradFill>
            <a:gsLst>
              <a:gs pos="0">
                <a:schemeClr val="accent2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17" name="TextBox 9"/>
          <p:cNvSpPr txBox="1">
            <a:spLocks noChangeArrowheads="1"/>
          </p:cNvSpPr>
          <p:nvPr/>
        </p:nvSpPr>
        <p:spPr bwMode="auto">
          <a:xfrm>
            <a:off x="4183063" y="3173413"/>
            <a:ext cx="4144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000" dirty="0">
                <a:solidFill>
                  <a:srgbClr val="002060"/>
                </a:solidFill>
              </a:rPr>
              <a:t>1 445 192,7 тыс. руб.</a:t>
            </a:r>
          </a:p>
        </p:txBody>
      </p:sp>
      <p:cxnSp>
        <p:nvCxnSpPr>
          <p:cNvPr id="27" name="Прямая со стрелкой 26"/>
          <p:cNvCxnSpPr>
            <a:endCxn id="9" idx="0"/>
          </p:cNvCxnSpPr>
          <p:nvPr/>
        </p:nvCxnSpPr>
        <p:spPr>
          <a:xfrm>
            <a:off x="3840164" y="2303463"/>
            <a:ext cx="2325687" cy="715962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9" name="Группа 45"/>
          <p:cNvGrpSpPr>
            <a:grpSpLocks/>
          </p:cNvGrpSpPr>
          <p:nvPr/>
        </p:nvGrpSpPr>
        <p:grpSpPr bwMode="auto">
          <a:xfrm>
            <a:off x="1809751" y="1357313"/>
            <a:ext cx="2835275" cy="1020762"/>
            <a:chOff x="136875" y="1211021"/>
            <a:chExt cx="2916091" cy="1428765"/>
          </a:xfrm>
        </p:grpSpPr>
        <p:sp>
          <p:nvSpPr>
            <p:cNvPr id="31" name="Блок-схема: альтернативный процесс 30"/>
            <p:cNvSpPr/>
            <p:nvPr/>
          </p:nvSpPr>
          <p:spPr>
            <a:xfrm>
              <a:off x="213615" y="1211021"/>
              <a:ext cx="2785471" cy="1428765"/>
            </a:xfrm>
            <a:prstGeom prst="flowChartAlternateProcess">
              <a:avLst/>
            </a:prstGeom>
            <a:gradFill>
              <a:gsLst>
                <a:gs pos="0">
                  <a:srgbClr val="F79646">
                    <a:lumMod val="60000"/>
                    <a:lumOff val="4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4550" name="TextBox 31"/>
            <p:cNvSpPr txBox="1">
              <a:spLocks noChangeArrowheads="1"/>
            </p:cNvSpPr>
            <p:nvPr/>
          </p:nvSpPr>
          <p:spPr bwMode="auto">
            <a:xfrm>
              <a:off x="136875" y="1411027"/>
              <a:ext cx="2916091" cy="116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l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</a:rPr>
                <a:t>Общегосударственные расходы –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</a:rPr>
                <a:t>70 424,7 (4,9%)</a:t>
              </a:r>
            </a:p>
          </p:txBody>
        </p:sp>
      </p:grpSp>
      <p:grpSp>
        <p:nvGrpSpPr>
          <p:cNvPr id="64520" name="Группа 46"/>
          <p:cNvGrpSpPr>
            <a:grpSpLocks/>
          </p:cNvGrpSpPr>
          <p:nvPr/>
        </p:nvGrpSpPr>
        <p:grpSpPr bwMode="auto">
          <a:xfrm>
            <a:off x="4810126" y="1285875"/>
            <a:ext cx="2786063" cy="1394890"/>
            <a:chOff x="3753237" y="1143000"/>
            <a:chExt cx="2214563" cy="1769965"/>
          </a:xfrm>
        </p:grpSpPr>
        <p:sp>
          <p:nvSpPr>
            <p:cNvPr id="33" name="Блок-схема: альтернативный процесс 32"/>
            <p:cNvSpPr/>
            <p:nvPr/>
          </p:nvSpPr>
          <p:spPr>
            <a:xfrm>
              <a:off x="3753237" y="1143000"/>
              <a:ext cx="2214563" cy="1428187"/>
            </a:xfrm>
            <a:prstGeom prst="flowChartAlternateProcess">
              <a:avLst/>
            </a:prstGeom>
            <a:gradFill>
              <a:gsLst>
                <a:gs pos="0">
                  <a:srgbClr val="F79646">
                    <a:lumMod val="60000"/>
                    <a:lumOff val="4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4548" name="TextBox 33"/>
            <p:cNvSpPr txBox="1">
              <a:spLocks noChangeArrowheads="1"/>
            </p:cNvSpPr>
            <p:nvPr/>
          </p:nvSpPr>
          <p:spPr bwMode="auto">
            <a:xfrm>
              <a:off x="3836513" y="1233664"/>
              <a:ext cx="2023353" cy="167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l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</a:rPr>
                <a:t>Нац. безопасность и правоохранительная деятельность –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altLang="ru-RU" sz="1600" dirty="0">
                  <a:solidFill>
                    <a:srgbClr val="002060"/>
                  </a:solidFill>
                </a:rPr>
                <a:t>7 427,1 (0,5 %)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altLang="ru-RU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5" name="Блок-схема: альтернативный процесс 34"/>
          <p:cNvSpPr/>
          <p:nvPr/>
        </p:nvSpPr>
        <p:spPr>
          <a:xfrm>
            <a:off x="7739063" y="1357313"/>
            <a:ext cx="2571750" cy="105410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22" name="TextBox 35"/>
          <p:cNvSpPr txBox="1">
            <a:spLocks noChangeArrowheads="1"/>
          </p:cNvSpPr>
          <p:nvPr/>
        </p:nvSpPr>
        <p:spPr bwMode="auto">
          <a:xfrm>
            <a:off x="7881939" y="1484314"/>
            <a:ext cx="2262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Национальная экономика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117 182,4 (8,1 %)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8596313" y="2492376"/>
            <a:ext cx="1820862" cy="1173163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24" name="TextBox 37"/>
          <p:cNvSpPr txBox="1">
            <a:spLocks noChangeArrowheads="1"/>
          </p:cNvSpPr>
          <p:nvPr/>
        </p:nvSpPr>
        <p:spPr bwMode="auto">
          <a:xfrm>
            <a:off x="8524875" y="2492375"/>
            <a:ext cx="2000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Охрана окружающей среды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1 840,7 (0,1%)</a:t>
            </a: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1666875" y="2571750"/>
            <a:ext cx="2357438" cy="114300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26" name="TextBox 39"/>
          <p:cNvSpPr txBox="1">
            <a:spLocks noChangeArrowheads="1"/>
          </p:cNvSpPr>
          <p:nvPr/>
        </p:nvSpPr>
        <p:spPr bwMode="auto">
          <a:xfrm>
            <a:off x="1666876" y="2571750"/>
            <a:ext cx="25003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Жилищно-коммунальное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хозяйство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317 674,1 (22,0 %) 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1784350" y="4227513"/>
            <a:ext cx="2571750" cy="64770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28" name="TextBox 41"/>
          <p:cNvSpPr txBox="1">
            <a:spLocks noChangeArrowheads="1"/>
          </p:cNvSpPr>
          <p:nvPr/>
        </p:nvSpPr>
        <p:spPr bwMode="auto">
          <a:xfrm>
            <a:off x="2006600" y="4246564"/>
            <a:ext cx="2103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Образование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742 724,2 (51,4 %)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8059738" y="3860801"/>
            <a:ext cx="2500312" cy="695325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4530" name="TextBox 45"/>
          <p:cNvSpPr txBox="1">
            <a:spLocks noChangeArrowheads="1"/>
          </p:cNvSpPr>
          <p:nvPr/>
        </p:nvSpPr>
        <p:spPr bwMode="auto">
          <a:xfrm>
            <a:off x="8112126" y="3860801"/>
            <a:ext cx="250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</a:rPr>
              <a:t> Национальная оборона 1 881,5 (0,1%)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6162676" y="2371725"/>
            <a:ext cx="3175" cy="636588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32" name="Прямая со стрелкой 55"/>
          <p:cNvCxnSpPr>
            <a:cxnSpLocks noChangeShapeType="1"/>
          </p:cNvCxnSpPr>
          <p:nvPr/>
        </p:nvCxnSpPr>
        <p:spPr bwMode="auto">
          <a:xfrm flipV="1">
            <a:off x="3442382" y="3767892"/>
            <a:ext cx="741362" cy="414338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Прямая со стрелкой 61"/>
          <p:cNvCxnSpPr>
            <a:endCxn id="9" idx="0"/>
          </p:cNvCxnSpPr>
          <p:nvPr/>
        </p:nvCxnSpPr>
        <p:spPr>
          <a:xfrm flipH="1">
            <a:off x="6165851" y="2446339"/>
            <a:ext cx="2162175" cy="573087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038600" y="2786063"/>
            <a:ext cx="965200" cy="20320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7596188" y="2732089"/>
            <a:ext cx="984250" cy="276225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5" idx="1"/>
            <a:endCxn id="9" idx="2"/>
          </p:cNvCxnSpPr>
          <p:nvPr/>
        </p:nvCxnSpPr>
        <p:spPr>
          <a:xfrm flipH="1" flipV="1">
            <a:off x="6165850" y="3843339"/>
            <a:ext cx="1893888" cy="365125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альтернативный процесс 42"/>
          <p:cNvSpPr/>
          <p:nvPr/>
        </p:nvSpPr>
        <p:spPr>
          <a:xfrm>
            <a:off x="1831976" y="5084763"/>
            <a:ext cx="2454275" cy="576262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Культура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50 180,2 (3,5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%)</a:t>
            </a:r>
          </a:p>
        </p:txBody>
      </p:sp>
      <p:cxnSp>
        <p:nvCxnSpPr>
          <p:cNvPr id="64538" name="Прямая со стрелкой 55"/>
          <p:cNvCxnSpPr>
            <a:cxnSpLocks noChangeShapeType="1"/>
          </p:cNvCxnSpPr>
          <p:nvPr/>
        </p:nvCxnSpPr>
        <p:spPr bwMode="auto">
          <a:xfrm flipV="1">
            <a:off x="4224339" y="3857625"/>
            <a:ext cx="636587" cy="2000250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Блок-схема: альтернативный процесс 42"/>
          <p:cNvSpPr/>
          <p:nvPr/>
        </p:nvSpPr>
        <p:spPr>
          <a:xfrm>
            <a:off x="6264275" y="4959351"/>
            <a:ext cx="1657350" cy="1541463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Социальная политика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98 018,8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 (6,8%)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Блок-схема: альтернативный процесс 42"/>
          <p:cNvSpPr/>
          <p:nvPr/>
        </p:nvSpPr>
        <p:spPr>
          <a:xfrm>
            <a:off x="7967663" y="4941888"/>
            <a:ext cx="2520950" cy="107950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Обслуживание муниципального долга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1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783,5 (0,1%)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36" name="Прямая со стрелкой 35"/>
          <p:cNvCxnSpPr>
            <a:endCxn id="9" idx="2"/>
          </p:cNvCxnSpPr>
          <p:nvPr/>
        </p:nvCxnSpPr>
        <p:spPr>
          <a:xfrm flipH="1" flipV="1">
            <a:off x="6165850" y="3843338"/>
            <a:ext cx="2001838" cy="1098550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альтернативный процесс 41"/>
          <p:cNvSpPr/>
          <p:nvPr/>
        </p:nvSpPr>
        <p:spPr>
          <a:xfrm>
            <a:off x="1738313" y="5857875"/>
            <a:ext cx="2857500" cy="79375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Средства массовой информации 4 </a:t>
            </a:r>
            <a:r>
              <a:rPr lang="ru-RU" sz="1600" b="1" dirty="0">
                <a:solidFill>
                  <a:srgbClr val="002060"/>
                </a:solidFill>
              </a:rPr>
              <a:t>185,5 </a:t>
            </a:r>
            <a:r>
              <a:rPr lang="ru-RU" sz="1600" b="1" dirty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0,3%)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 стрелкой 45"/>
          <p:cNvCxnSpPr>
            <a:endCxn id="9" idx="2"/>
          </p:cNvCxnSpPr>
          <p:nvPr/>
        </p:nvCxnSpPr>
        <p:spPr>
          <a:xfrm flipH="1" flipV="1">
            <a:off x="6165851" y="3843338"/>
            <a:ext cx="760413" cy="1116012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44" name="Прямая со стрелкой 55"/>
          <p:cNvCxnSpPr>
            <a:cxnSpLocks noChangeShapeType="1"/>
          </p:cNvCxnSpPr>
          <p:nvPr/>
        </p:nvCxnSpPr>
        <p:spPr bwMode="auto">
          <a:xfrm rot="5400000" flipH="1" flipV="1">
            <a:off x="3763963" y="4332288"/>
            <a:ext cx="1428750" cy="336550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Блок-схема: альтернативный процесс 62"/>
          <p:cNvSpPr/>
          <p:nvPr/>
        </p:nvSpPr>
        <p:spPr>
          <a:xfrm>
            <a:off x="4641850" y="4411663"/>
            <a:ext cx="1576388" cy="2247900"/>
          </a:xfrm>
          <a:prstGeom prst="flowChartAlternateProcess">
            <a:avLst/>
          </a:prstGeom>
          <a:gradFill>
            <a:gsLst>
              <a:gs pos="0">
                <a:srgbClr val="F79646">
                  <a:lumMod val="60000"/>
                  <a:lumOff val="4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Физическая культура и спорт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31 870,0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 (2,2 %)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44" name="Прямая со стрелкой 43"/>
          <p:cNvCxnSpPr>
            <a:endCxn id="9" idx="2"/>
          </p:cNvCxnSpPr>
          <p:nvPr/>
        </p:nvCxnSpPr>
        <p:spPr>
          <a:xfrm flipV="1">
            <a:off x="5638800" y="3843339"/>
            <a:ext cx="527050" cy="547687"/>
          </a:xfrm>
          <a:prstGeom prst="straightConnector1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73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Reporting Progress or Status">
  <a:themeElements>
    <a:clrScheme name="1_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9_Reporting Progress or Stat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Широкоэкранный</PresentationFormat>
  <Paragraphs>252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9_Reporting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Поступило иных межбюджетных трансфертов в бюджет городского округа Карпинск 2020 году – 12 493,7 тыс. рублей, в том числе: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IVekker</dc:creator>
  <cp:lastModifiedBy>IVekker</cp:lastModifiedBy>
  <cp:revision>1</cp:revision>
  <dcterms:created xsi:type="dcterms:W3CDTF">2021-08-17T05:28:19Z</dcterms:created>
  <dcterms:modified xsi:type="dcterms:W3CDTF">2021-08-17T05:29:10Z</dcterms:modified>
</cp:coreProperties>
</file>